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51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757253"/>
            <a:ext cx="8794437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3255936"/>
            <a:ext cx="8794437" cy="1896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90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691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757253"/>
            <a:ext cx="8794437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255936"/>
            <a:ext cx="8794437" cy="1896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43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731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288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32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21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06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1E4D4-5F38-6445-9148-749F9EF2D4AE}" type="slidenum"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66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E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235185" y="274640"/>
            <a:ext cx="9915457" cy="63283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334262" y="1176734"/>
            <a:ext cx="1671505" cy="36512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334264" y="274640"/>
            <a:ext cx="1671505" cy="733633"/>
          </a:xfrm>
          <a:prstGeom prst="rect">
            <a:avLst/>
          </a:prstGeom>
          <a:solidFill>
            <a:srgbClr val="000000"/>
          </a:solidFill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rgbClr val="FFFFFF"/>
                </a:solidFill>
              </a:defRPr>
            </a:lvl1pPr>
          </a:lstStyle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927" y="6099778"/>
            <a:ext cx="1319231" cy="57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5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l" defTabSz="609585" rtl="0" eaLnBrk="1" latinLnBrk="0" hangingPunct="1">
        <a:spcBef>
          <a:spcPct val="0"/>
        </a:spcBef>
        <a:buNone/>
        <a:defRPr sz="4800" b="1" kern="1200">
          <a:solidFill>
            <a:srgbClr val="57D15E"/>
          </a:solidFill>
          <a:latin typeface="+mj-lt"/>
          <a:ea typeface="+mj-ea"/>
          <a:cs typeface="+mj-cs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service-public.fr/particuliers/vosdroits/F1692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dministration-etrangers-en-france.interieur.gouv.fr/particuliers/#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F68D4-6124-4B9C-8F33-E9C3D3C96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457091"/>
            <a:ext cx="9892580" cy="1143000"/>
          </a:xfrm>
        </p:spPr>
        <p:txBody>
          <a:bodyPr/>
          <a:lstStyle/>
          <a:p>
            <a:r>
              <a:rPr lang="fr-FR" sz="3200" dirty="0"/>
              <a:t>Visa ou TS </a:t>
            </a:r>
            <a:r>
              <a:rPr lang="fr-FR" sz="3200" dirty="0">
                <a:hlinkClick r:id="rId2"/>
              </a:rPr>
              <a:t>PASSEPORT TALENT </a:t>
            </a:r>
            <a:r>
              <a:rPr lang="fr-FR" sz="3200" dirty="0"/>
              <a:t>- CHERCHEUR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EA174C-09CA-417D-BC09-96059EE099F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67209" y="1351391"/>
            <a:ext cx="8643938" cy="349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4F5A"/>
                </a:solidFill>
                <a:latin typeface="Cambria" panose="02040503050406030204" pitchFamily="18" charset="0"/>
              </a:rPr>
              <a:t>Critères cumulatifs :</a:t>
            </a:r>
          </a:p>
          <a:p>
            <a:endParaRPr lang="fr-FR" sz="1600" dirty="0">
              <a:solidFill>
                <a:srgbClr val="84CAC6"/>
              </a:solidFill>
              <a:latin typeface="Cambria" panose="02040503050406030204" pitchFamily="18" charset="0"/>
            </a:endParaRPr>
          </a:p>
          <a:p>
            <a:pPr marL="285750" indent="-285750"/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Mener des travaux de recherche ou enseignement universitaire</a:t>
            </a:r>
          </a:p>
          <a:p>
            <a:pPr marL="285750" indent="-285750"/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Minimum </a:t>
            </a:r>
            <a:r>
              <a:rPr lang="fr-FR" sz="1600" dirty="0" smtClean="0">
                <a:solidFill>
                  <a:srgbClr val="004F5A"/>
                </a:solidFill>
                <a:latin typeface="Cambria" panose="02040503050406030204" pitchFamily="18" charset="0"/>
              </a:rPr>
              <a:t>master II</a:t>
            </a:r>
            <a:endParaRPr lang="fr-FR" sz="1600" dirty="0">
              <a:solidFill>
                <a:srgbClr val="004F5A"/>
              </a:solidFill>
              <a:latin typeface="Cambria" panose="02040503050406030204" pitchFamily="18" charset="0"/>
            </a:endParaRPr>
          </a:p>
          <a:p>
            <a:pPr marL="285750" indent="-285750"/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Avoir signé une convention d’accueil avec un organisme agréé</a:t>
            </a:r>
          </a:p>
          <a:p>
            <a:pPr marL="285750" indent="-285750"/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Pour les personnes inscrites en doctorat : </a:t>
            </a:r>
            <a:r>
              <a:rPr lang="fr-FR" sz="1600" b="1" dirty="0">
                <a:solidFill>
                  <a:srgbClr val="004F5A"/>
                </a:solidFill>
                <a:latin typeface="Cambria" panose="02040503050406030204" pitchFamily="18" charset="0"/>
              </a:rPr>
              <a:t>contrat de travail </a:t>
            </a:r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de droit </a:t>
            </a:r>
            <a:r>
              <a:rPr lang="fr-FR" sz="1600" dirty="0" smtClean="0">
                <a:solidFill>
                  <a:srgbClr val="004F5A"/>
                </a:solidFill>
                <a:latin typeface="Cambria" panose="02040503050406030204" pitchFamily="18" charset="0"/>
              </a:rPr>
              <a:t>français ou bourse (+complément établissement le cas échéant) équivalente à un contrat doctoral</a:t>
            </a:r>
            <a:endParaRPr lang="fr-FR" sz="1600" dirty="0">
              <a:solidFill>
                <a:srgbClr val="004F5A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fr-FR" sz="1600" dirty="0">
              <a:solidFill>
                <a:srgbClr val="004F5A"/>
              </a:solidFill>
              <a:latin typeface="Cambria" panose="02040503050406030204" pitchFamily="18" charset="0"/>
            </a:endParaRPr>
          </a:p>
          <a:p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= Les doctorants non inscrits en France peuvent bénéficier du statut</a:t>
            </a:r>
          </a:p>
          <a:p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= Les personnes en </a:t>
            </a:r>
            <a:r>
              <a:rPr lang="fr-FR" sz="1600" dirty="0" err="1" smtClean="0">
                <a:solidFill>
                  <a:srgbClr val="004F5A"/>
                </a:solidFill>
                <a:latin typeface="Cambria" panose="02040503050406030204" pitchFamily="18" charset="0"/>
              </a:rPr>
              <a:t>co-tutelle</a:t>
            </a:r>
            <a:r>
              <a:rPr lang="fr-FR" sz="1600" dirty="0" smtClean="0">
                <a:solidFill>
                  <a:srgbClr val="004F5A"/>
                </a:solidFill>
                <a:latin typeface="Cambria" panose="02040503050406030204" pitchFamily="18" charset="0"/>
              </a:rPr>
              <a:t> </a:t>
            </a:r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doivent fournir un contrat de travail</a:t>
            </a:r>
          </a:p>
          <a:p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= Les personnes effectuant des vacations peuvent prétendre au statut à condition qu’elles disposent de ressources suffisantes et que le contrat soit régulier et continu</a:t>
            </a:r>
            <a:endParaRPr lang="fr-FR" dirty="0">
              <a:solidFill>
                <a:srgbClr val="004F5A"/>
              </a:solidFill>
              <a:latin typeface="Cambria" panose="020405030504060302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57892A8-1351-479C-99A2-A2F23593C497}"/>
              </a:ext>
            </a:extLst>
          </p:cNvPr>
          <p:cNvSpPr txBox="1"/>
          <p:nvPr/>
        </p:nvSpPr>
        <p:spPr>
          <a:xfrm>
            <a:off x="654609" y="5192638"/>
            <a:ext cx="8856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4F5A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Le conjoint: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4F5A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Si marié: procédure conjoint de chercheur = carte passeport talent (famille)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4F5A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Pacs ou concubinage : carte de séjour visiteur = VLS-TS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4F5A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/>
        </p:nvSpPr>
        <p:spPr>
          <a:xfrm>
            <a:off x="10171562" y="3118874"/>
            <a:ext cx="1985963" cy="96856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FORMATION AMUE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ACCUEIL DES CHERCHEURS ETRANGERS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211129" y="5053832"/>
            <a:ext cx="18973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13&amp;14 juin 2022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171562" y="1603861"/>
            <a:ext cx="2005012" cy="84973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Verdana" pitchFamily="34" charset="0"/>
              <a:cs typeface="Cambri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Marjolaine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LE GALLO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Verdana" pitchFamily="34" charset="0"/>
              <a:cs typeface="Cambria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400" y="342138"/>
            <a:ext cx="1876761" cy="68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98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DC5EE1-F710-4B89-9BDC-BA2812726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2" y="265212"/>
            <a:ext cx="8794437" cy="1143000"/>
          </a:xfrm>
        </p:spPr>
        <p:txBody>
          <a:bodyPr/>
          <a:lstStyle/>
          <a:p>
            <a:r>
              <a:rPr lang="fr-FR" dirty="0"/>
              <a:t>DEMARCHES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90743C-1819-4074-BB77-26B8DA4AD4F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9631" y="1408212"/>
            <a:ext cx="8643938" cy="481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4F5A"/>
                </a:solidFill>
                <a:latin typeface="Cambria" panose="02040503050406030204" pitchFamily="18" charset="0"/>
              </a:rPr>
              <a:t>Étranger ne résidant pas en France:</a:t>
            </a:r>
          </a:p>
          <a:p>
            <a:pPr marL="285750" indent="-285750" algn="just"/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Lorsque la durée de séjour envisagée est </a:t>
            </a:r>
            <a:r>
              <a:rPr lang="fr-FR" sz="1600" u="sng" dirty="0">
                <a:solidFill>
                  <a:srgbClr val="004F5A"/>
                </a:solidFill>
                <a:latin typeface="Cambria" panose="02040503050406030204" pitchFamily="18" charset="0"/>
              </a:rPr>
              <a:t>égale ou inférieure à douze mois</a:t>
            </a:r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, l'étranger se voit délivrer un visa de long séjour valant titre de séjour portant la mention « passeport talent ». L'étranger peut séjourner sur le territoire français pour la durée de son séjour sans avoir à effectuer de démarches en préfecture. Il doit effectuer la validation de son visa </a:t>
            </a:r>
            <a:r>
              <a:rPr lang="fr-FR" sz="1600" dirty="0" smtClean="0">
                <a:solidFill>
                  <a:srgbClr val="004F5A"/>
                </a:solidFill>
                <a:latin typeface="Cambria" panose="02040503050406030204" pitchFamily="18" charset="0"/>
              </a:rPr>
              <a:t>sur l’ANEF dans </a:t>
            </a:r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les trois mois de son entrée en France;</a:t>
            </a:r>
          </a:p>
          <a:p>
            <a:pPr marL="285750" indent="-285750" algn="just"/>
            <a:endParaRPr lang="fr-FR" sz="1600" dirty="0">
              <a:solidFill>
                <a:srgbClr val="004F5A"/>
              </a:solidFill>
              <a:latin typeface="Cambria" panose="02040503050406030204" pitchFamily="18" charset="0"/>
            </a:endParaRPr>
          </a:p>
          <a:p>
            <a:pPr marL="285750" indent="-285750" algn="just"/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Lorsque la durée de séjour envisagée est </a:t>
            </a:r>
            <a:r>
              <a:rPr lang="fr-FR" sz="1600" u="sng" dirty="0">
                <a:solidFill>
                  <a:srgbClr val="004F5A"/>
                </a:solidFill>
                <a:latin typeface="Cambria" panose="02040503050406030204" pitchFamily="18" charset="0"/>
              </a:rPr>
              <a:t>supérieure à un an</a:t>
            </a:r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, l’étranger se voit délivrer par l’autorité consulaire ou diplomatique un visa de long séjour portant la mention « passeport talent - chercheur ». À son arrivée sur le territoire français, le ressortissant étranger </a:t>
            </a:r>
            <a:r>
              <a:rPr lang="fr-FR" sz="1600" dirty="0" smtClean="0">
                <a:solidFill>
                  <a:srgbClr val="004F5A"/>
                </a:solidFill>
                <a:latin typeface="Cambria" panose="02040503050406030204" pitchFamily="18" charset="0"/>
              </a:rPr>
              <a:t>doit faire une première demande de titre de séjour via l’ANEF, le dossier sera traité par la </a:t>
            </a:r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préfecture de son lieu de résidence </a:t>
            </a:r>
            <a:r>
              <a:rPr lang="fr-FR" sz="1600" dirty="0" smtClean="0">
                <a:solidFill>
                  <a:srgbClr val="004F5A"/>
                </a:solidFill>
                <a:latin typeface="Cambria" panose="02040503050406030204" pitchFamily="18" charset="0"/>
              </a:rPr>
              <a:t>où il devra se rendre uniquement pour </a:t>
            </a:r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la remise de sa carte de séjour sur présentation de son passeport revêtu de ce visa.</a:t>
            </a:r>
          </a:p>
          <a:p>
            <a:pPr marL="285750" indent="-285750" algn="just"/>
            <a:endParaRPr lang="fr-FR" sz="1600" dirty="0">
              <a:solidFill>
                <a:srgbClr val="004F5A"/>
              </a:solidFill>
              <a:latin typeface="Cambria" panose="02040503050406030204" pitchFamily="18" charset="0"/>
            </a:endParaRPr>
          </a:p>
          <a:p>
            <a:pPr algn="just"/>
            <a:r>
              <a:rPr lang="fr-FR" sz="1600" b="1" dirty="0">
                <a:solidFill>
                  <a:srgbClr val="004F5A"/>
                </a:solidFill>
                <a:latin typeface="Cambria" panose="02040503050406030204" pitchFamily="18" charset="0"/>
              </a:rPr>
              <a:t>Étranger résidant en France:</a:t>
            </a:r>
          </a:p>
          <a:p>
            <a:pPr marL="285750" indent="-285750" algn="just"/>
            <a:r>
              <a:rPr lang="fr-FR" sz="1600" dirty="0">
                <a:solidFill>
                  <a:srgbClr val="004F5A"/>
                </a:solidFill>
                <a:latin typeface="Cambria" panose="02040503050406030204" pitchFamily="18" charset="0"/>
              </a:rPr>
              <a:t>Il appartient au ressortissant étranger, souhaitant bénéficier d’une carte portant la mention « passeport talent » </a:t>
            </a:r>
            <a:r>
              <a:rPr lang="fr-FR" sz="1600" dirty="0" smtClean="0">
                <a:solidFill>
                  <a:srgbClr val="004F5A"/>
                </a:solidFill>
                <a:latin typeface="Cambria" panose="02040503050406030204" pitchFamily="18" charset="0"/>
              </a:rPr>
              <a:t>d’entamer les démarches de renouvellement de titre de séjour  sur l’ANEF entre 4 et 3 mois avant expiration de son titre actuel.</a:t>
            </a:r>
            <a:endParaRPr lang="fr-FR" sz="1600" dirty="0">
              <a:solidFill>
                <a:srgbClr val="004F5A"/>
              </a:solidFill>
              <a:latin typeface="Cambria" panose="02040503050406030204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/>
        </p:nvSpPr>
        <p:spPr>
          <a:xfrm>
            <a:off x="10171562" y="3118874"/>
            <a:ext cx="1985963" cy="96856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FORMATION AMUE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ACCUEIL DES CHERCHEURS ETRANGERS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211129" y="5053832"/>
            <a:ext cx="18973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13&amp;14 juin 2022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171562" y="1603861"/>
            <a:ext cx="2005012" cy="84973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Verdana" pitchFamily="34" charset="0"/>
              <a:cs typeface="Cambri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Marjolaine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Verdana" pitchFamily="34" charset="0"/>
                <a:cs typeface="Cambria"/>
              </a:rPr>
              <a:t>LE GALLO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Verdana" pitchFamily="34" charset="0"/>
              <a:cs typeface="Cambria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400" y="342138"/>
            <a:ext cx="1876761" cy="68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4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ANEF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https://</a:t>
            </a:r>
            <a:r>
              <a:rPr lang="fr-FR" dirty="0">
                <a:hlinkClick r:id="rId2"/>
              </a:rPr>
              <a:t>administration-etrangers-en-france.interieur.gouv.fr/particuliers</a:t>
            </a:r>
            <a:r>
              <a:rPr lang="fr-FR" dirty="0"/>
              <a:t>/#/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Illustration: victeezy.com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33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CMI Brest</a:t>
            </a:r>
            <a:endParaRPr kumimoji="0" lang="fr-FR" sz="133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3577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ar défau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389</Words>
  <Application>Microsoft Office PowerPoint</Application>
  <PresentationFormat>Grand écran</PresentationFormat>
  <Paragraphs>34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Cambria</vt:lpstr>
      <vt:lpstr>Verdana</vt:lpstr>
      <vt:lpstr>Thème par défaut</vt:lpstr>
      <vt:lpstr>Visa ou TS PASSEPORT TALENT - CHERCHEUR</vt:lpstr>
      <vt:lpstr>DEMARCHES</vt:lpstr>
      <vt:lpstr>ANEF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Visa ou TS PASSEPORT TALENT - CHERCHEUR</dc:title>
  <dc:creator>Marjolaine Le Gallo</dc:creator>
  <cp:lastModifiedBy>Marjolaine Le Gallo</cp:lastModifiedBy>
  <cp:revision>1</cp:revision>
  <dcterms:created xsi:type="dcterms:W3CDTF">2022-06-13T18:25:57Z</dcterms:created>
  <dcterms:modified xsi:type="dcterms:W3CDTF">2023-03-15T10:32:54Z</dcterms:modified>
</cp:coreProperties>
</file>