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29"/>
  </p:notes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70" r:id="rId15"/>
    <p:sldId id="282" r:id="rId16"/>
    <p:sldId id="269" r:id="rId17"/>
    <p:sldId id="271" r:id="rId18"/>
    <p:sldId id="272" r:id="rId19"/>
    <p:sldId id="277" r:id="rId20"/>
    <p:sldId id="278" r:id="rId21"/>
    <p:sldId id="273" r:id="rId22"/>
    <p:sldId id="274" r:id="rId23"/>
    <p:sldId id="279" r:id="rId24"/>
    <p:sldId id="280" r:id="rId25"/>
    <p:sldId id="275" r:id="rId26"/>
    <p:sldId id="281" r:id="rId27"/>
    <p:sldId id="276" r:id="rId2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Section par défaut" id="{9CFD1B1A-049E-7847-A8AC-3229DCC9F7C7}">
          <p14:sldIdLst>
            <p14:sldId id="256"/>
            <p14:sldId id="257"/>
            <p14:sldId id="258"/>
            <p14:sldId id="259"/>
            <p14:sldId id="260"/>
            <p14:sldId id="261"/>
            <p14:sldId id="263"/>
            <p14:sldId id="262"/>
            <p14:sldId id="264"/>
            <p14:sldId id="265"/>
            <p14:sldId id="266"/>
            <p14:sldId id="267"/>
            <p14:sldId id="268"/>
            <p14:sldId id="270"/>
            <p14:sldId id="282"/>
            <p14:sldId id="269"/>
            <p14:sldId id="271"/>
          </p14:sldIdLst>
        </p14:section>
        <p14:section name="Section sans titre" id="{D2741508-32BF-494F-AFE8-E0A33B98D180}">
          <p14:sldIdLst>
            <p14:sldId id="272"/>
            <p14:sldId id="277"/>
            <p14:sldId id="278"/>
            <p14:sldId id="273"/>
            <p14:sldId id="274"/>
            <p14:sldId id="279"/>
            <p14:sldId id="280"/>
            <p14:sldId id="275"/>
            <p14:sldId id="281"/>
            <p14:sldId id="276"/>
          </p14:sldIdLst>
        </p14:section>
      </p14:sectionLst>
    </p:ex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orient="horz" pos="162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200D"/>
    <a:srgbClr val="F72C28"/>
    <a:srgbClr val="FF0000"/>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7D325BE1-E484-4F50-98B3-0D9B71085C33}">
  <a:tblStyle styleId="{7D325BE1-E484-4F50-98B3-0D9B71085C33}"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FF4E6"/>
          </a:solidFill>
        </a:fill>
      </a:tcStyle>
    </a:wholeTbl>
    <a:band1H>
      <a:tcTxStyle b="off" i="off"/>
      <a:tcStyle>
        <a:tcBdr/>
        <a:fill>
          <a:solidFill>
            <a:srgbClr val="FFE8CA"/>
          </a:solidFill>
        </a:fill>
      </a:tcStyle>
    </a:band1H>
    <a:band2H>
      <a:tcTxStyle b="off" i="off"/>
      <a:tcStyle>
        <a:tcBdr/>
      </a:tcStyle>
    </a:band2H>
    <a:band1V>
      <a:tcTxStyle b="off" i="off"/>
      <a:tcStyle>
        <a:tcBdr/>
        <a:fill>
          <a:solidFill>
            <a:srgbClr val="FFE8CA"/>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4"/>
          </a:solidFill>
        </a:fill>
      </a:tcStyle>
    </a:lastCol>
    <a:firstCol>
      <a:tcTxStyle b="on" i="off">
        <a:font>
          <a:latin typeface="Calibri"/>
          <a:ea typeface="Calibri"/>
          <a:cs typeface="Calibri"/>
        </a:font>
        <a:schemeClr val="lt1"/>
      </a:tcTxStyle>
      <a:tcStyle>
        <a:tcBdr/>
        <a:fill>
          <a:solidFill>
            <a:schemeClr val="accent4"/>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4"/>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4"/>
          </a:solidFill>
        </a:fill>
      </a:tcStyle>
    </a:firstRow>
    <a:neCell>
      <a:tcTxStyle b="off" i="off"/>
      <a:tcStyle>
        <a:tcBdr/>
      </a:tcStyle>
    </a:neCell>
    <a:nwCell>
      <a:tcTxStyle b="off" i="off"/>
      <a:tcStyle>
        <a:tcBdr/>
      </a:tcStyle>
    </a:nwCell>
  </a:tblStyle>
  <a:tblStyle styleId="{0D75F9AD-7970-48F6-8D9B-CE9ABCBCA2D0}"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b="off" i="off"/>
      <a:tcStyle>
        <a:tcBdr/>
        <a:fill>
          <a:solidFill>
            <a:srgbClr val="D0DEEF"/>
          </a:solidFill>
        </a:fill>
      </a:tcStyle>
    </a:band1H>
    <a:band2H>
      <a:tcTxStyle b="off" i="off"/>
      <a:tcStyle>
        <a:tcBdr/>
      </a:tcStyle>
    </a:band2H>
    <a:band1V>
      <a:tcTxStyle b="off" i="off"/>
      <a:tcStyle>
        <a:tcBdr/>
        <a:fill>
          <a:solidFill>
            <a:srgbClr val="D0DEEF"/>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40" autoAdjust="0"/>
    <p:restoredTop sz="99353" autoAdjust="0"/>
  </p:normalViewPr>
  <p:slideViewPr>
    <p:cSldViewPr snapToGrid="0">
      <p:cViewPr>
        <p:scale>
          <a:sx n="134" d="100"/>
          <a:sy n="134" d="100"/>
        </p:scale>
        <p:origin x="-954" y="-44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13389734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Shape 6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commentaire KMR : page 9 à revoir : intégrer le tableau adéquat </a:t>
            </a:r>
            <a:endParaRPr sz="1100" b="0" i="0" u="none" strike="noStrike" cap="none">
              <a:solidFill>
                <a:srgbClr val="000000"/>
              </a:solidFill>
              <a:latin typeface="Arial"/>
              <a:ea typeface="Arial"/>
              <a:cs typeface="Arial"/>
              <a:sym typeface="Arial"/>
            </a:endParaRPr>
          </a:p>
        </p:txBody>
      </p:sp>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3.1 : Préparer son dossier </a:t>
            </a:r>
            <a:endParaRPr sz="1100" b="0" i="0" u="none" strike="noStrike" cap="none">
              <a:solidFill>
                <a:srgbClr val="4A86E8"/>
              </a:solidFill>
              <a:latin typeface="Arial"/>
              <a:ea typeface="Arial"/>
              <a:cs typeface="Arial"/>
              <a:sym typeface="Arial"/>
            </a:endParaRPr>
          </a:p>
        </p:txBody>
      </p:sp>
      <p:sp>
        <p:nvSpPr>
          <p:cNvPr id="149" name="Shape 1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commentaire KMR : </a:t>
            </a:r>
            <a:endParaRPr sz="11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fr" sz="1100" b="0" i="0" u="none" strike="noStrike" cap="none">
                <a:solidFill>
                  <a:srgbClr val="000000"/>
                </a:solidFill>
                <a:latin typeface="Arial"/>
                <a:ea typeface="Arial"/>
                <a:cs typeface="Arial"/>
                <a:sym typeface="Arial"/>
              </a:rPr>
              <a:t>revoir le titre si on le change sur la page précédente : page 10</a:t>
            </a:r>
            <a:endParaRPr sz="11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fr" sz="1100" b="0" i="0" u="none" strike="noStrike" cap="none">
                <a:solidFill>
                  <a:srgbClr val="000000"/>
                </a:solidFill>
                <a:latin typeface="Arial"/>
                <a:ea typeface="Arial"/>
                <a:cs typeface="Arial"/>
                <a:sym typeface="Arial"/>
              </a:rPr>
              <a:t>pour la phrase introductive : ajouter : …. </a:t>
            </a:r>
            <a:r>
              <a:rPr lang="fr" sz="1100" b="0" i="0" u="none" strike="noStrike" cap="none">
                <a:solidFill>
                  <a:srgbClr val="4A86E8"/>
                </a:solidFill>
                <a:latin typeface="Arial"/>
                <a:ea typeface="Arial"/>
                <a:cs typeface="Arial"/>
                <a:sym typeface="Arial"/>
              </a:rPr>
              <a:t>ou de l’envoi par e-mail </a:t>
            </a:r>
            <a:endParaRPr sz="1100" b="0" i="0" u="none" strike="noStrike" cap="none">
              <a:solidFill>
                <a:srgbClr val="4A86E8"/>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fr" sz="1100" b="0" i="0" u="none" strike="noStrike" cap="none">
                <a:solidFill>
                  <a:srgbClr val="000000"/>
                </a:solidFill>
                <a:latin typeface="Arial"/>
                <a:ea typeface="Arial"/>
                <a:cs typeface="Arial"/>
                <a:sym typeface="Arial"/>
              </a:rPr>
              <a:t>5eme point : ajouter avant : </a:t>
            </a:r>
            <a:r>
              <a:rPr lang="fr" sz="1100" b="0" i="0" u="none" strike="noStrike" cap="none">
                <a:solidFill>
                  <a:srgbClr val="4A86E8"/>
                </a:solidFill>
                <a:latin typeface="Arial"/>
                <a:ea typeface="Arial"/>
                <a:cs typeface="Arial"/>
                <a:sym typeface="Arial"/>
              </a:rPr>
              <a:t>Si vous êtes déjà logé en France </a:t>
            </a:r>
            <a:r>
              <a:rPr lang="fr" sz="1100" b="0" i="0" u="none" strike="noStrike" cap="none">
                <a:solidFill>
                  <a:srgbClr val="FF9900"/>
                </a:solidFill>
                <a:latin typeface="Arial"/>
                <a:ea typeface="Arial"/>
                <a:cs typeface="Arial"/>
                <a:sym typeface="Arial"/>
              </a:rPr>
              <a:t>&gt;&gt;&gt; aussi valable s’ils sont logés à l’étranger même si la majorité des pays n’ont pas de système de quittance</a:t>
            </a:r>
            <a:endParaRPr sz="1100" b="0" i="0" u="none" strike="noStrike" cap="none">
              <a:solidFill>
                <a:srgbClr val="FF99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fr" sz="1100" b="0" i="0" u="none" strike="noStrike" cap="none">
                <a:solidFill>
                  <a:srgbClr val="000000"/>
                </a:solidFill>
                <a:latin typeface="Arial"/>
                <a:ea typeface="Arial"/>
                <a:cs typeface="Arial"/>
                <a:sym typeface="Arial"/>
              </a:rPr>
              <a:t>6ème point : </a:t>
            </a:r>
            <a:r>
              <a:rPr lang="fr" sz="1100" b="0" i="0" u="none" strike="noStrike" cap="none">
                <a:solidFill>
                  <a:srgbClr val="4A86E8"/>
                </a:solidFill>
                <a:latin typeface="Arial"/>
                <a:ea typeface="Arial"/>
                <a:cs typeface="Arial"/>
                <a:sym typeface="Arial"/>
              </a:rPr>
              <a:t>le garant doit fournir les mêmes documents que vous même (copie pièce d'identité + justificatifs de revenus) </a:t>
            </a:r>
            <a:endParaRPr sz="1100" b="0" i="0" u="none" strike="noStrike" cap="none">
              <a:solidFill>
                <a:srgbClr val="FF9900"/>
              </a:solidFill>
              <a:latin typeface="Arial"/>
              <a:ea typeface="Arial"/>
              <a:cs typeface="Arial"/>
              <a:sym typeface="Arial"/>
            </a:endParaRPr>
          </a:p>
          <a:p>
            <a:pPr marL="457200" marR="0" lvl="0" indent="-317500" algn="l" rtl="0">
              <a:lnSpc>
                <a:spcPct val="100000"/>
              </a:lnSpc>
              <a:spcBef>
                <a:spcPts val="0"/>
              </a:spcBef>
              <a:spcAft>
                <a:spcPts val="0"/>
              </a:spcAft>
              <a:buClr>
                <a:srgbClr val="4A86E8"/>
              </a:buClr>
              <a:buSzPts val="1400"/>
              <a:buFont typeface="Arial"/>
              <a:buChar char="-"/>
            </a:pPr>
            <a:r>
              <a:rPr lang="fr" sz="1100" b="0" i="0" u="none" strike="noStrike" cap="none">
                <a:solidFill>
                  <a:srgbClr val="000000"/>
                </a:solidFill>
                <a:latin typeface="Arial"/>
                <a:ea typeface="Arial"/>
                <a:cs typeface="Arial"/>
                <a:sym typeface="Arial"/>
              </a:rPr>
              <a:t>7eme point  : A noter :</a:t>
            </a:r>
            <a:r>
              <a:rPr lang="fr" sz="1100" b="0" i="0" u="none" strike="noStrike" cap="none">
                <a:solidFill>
                  <a:srgbClr val="4A86E8"/>
                </a:solidFill>
                <a:latin typeface="Arial"/>
                <a:ea typeface="Arial"/>
                <a:cs typeface="Arial"/>
                <a:sym typeface="Arial"/>
              </a:rPr>
              <a:t> d’après la loi, </a:t>
            </a:r>
            <a:r>
              <a:rPr lang="fr" sz="1100" b="0" i="0" u="none" strike="noStrike" cap="none">
                <a:solidFill>
                  <a:srgbClr val="000000"/>
                </a:solidFill>
                <a:latin typeface="Arial"/>
                <a:ea typeface="Arial"/>
                <a:cs typeface="Arial"/>
                <a:sym typeface="Arial"/>
              </a:rPr>
              <a:t>le bailleur……. </a:t>
            </a:r>
            <a:r>
              <a:rPr lang="fr" sz="1100" b="0" i="0" u="none" strike="noStrike" cap="none">
                <a:solidFill>
                  <a:srgbClr val="4A86E8"/>
                </a:solidFill>
                <a:latin typeface="Arial"/>
                <a:ea typeface="Arial"/>
                <a:cs typeface="Arial"/>
                <a:sym typeface="Arial"/>
              </a:rPr>
              <a:t>Dans la pratique, il est souvent demandé que le garant touche un salaire en France, même s’il est étranger. </a:t>
            </a: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6AA84F"/>
                </a:solidFill>
                <a:latin typeface="Arial"/>
                <a:ea typeface="Arial"/>
                <a:cs typeface="Arial"/>
                <a:sym typeface="Arial"/>
              </a:rPr>
              <a:t>Luc : 6 ème point Garant : “membre de la famille, d’un ami ou d’une personne morale…” et peut-être ajouter à côté de l’ampoule : “Se renseigner auprès de son centre Euraxess pour connaitre les dispositifs de caution si vous n’avez pas de cautionnaire” / je pense principalement à la CLE Lokaviz mais il y a aussi la banque etc. : </a:t>
            </a:r>
            <a:r>
              <a:rPr lang="fr" sz="1100" b="0" i="0" u="none" strike="noStrike" cap="none">
                <a:solidFill>
                  <a:srgbClr val="4A86E8"/>
                </a:solidFill>
                <a:latin typeface="Arial"/>
                <a:ea typeface="Arial"/>
                <a:cs typeface="Arial"/>
                <a:sym typeface="Arial"/>
              </a:rPr>
              <a:t>oui et on peut aussi ajouter en ampoule que le proprio peut prendre assurance loyer impayés lui meme si salaire fait au moins 3 fois montant loyer (le rappeler aussi en 1.3 : 1er paragraphe )</a:t>
            </a: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FF9900"/>
                </a:solidFill>
                <a:latin typeface="Arial"/>
                <a:ea typeface="Arial"/>
                <a:cs typeface="Arial"/>
                <a:sym typeface="Arial"/>
              </a:rPr>
              <a:t>&gt;&gt;&gt; il me semblait qu’on restait volontairement concis dans ce guide. J’ai simplement rajouté la dernière ligne de la bulle.</a:t>
            </a:r>
            <a:endParaRPr sz="1100" b="0" i="0" u="none" strike="noStrike" cap="none">
              <a:solidFill>
                <a:srgbClr val="FF99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4A86E8"/>
              </a:solidFill>
              <a:latin typeface="Arial"/>
              <a:ea typeface="Arial"/>
              <a:cs typeface="Arial"/>
              <a:sym typeface="Arial"/>
            </a:endParaRPr>
          </a:p>
        </p:txBody>
      </p:sp>
      <p:sp>
        <p:nvSpPr>
          <p:cNvPr id="160" name="Shape 1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tous les documents sont signés conjointement et chacun garde un original </a:t>
            </a:r>
            <a:endParaRPr sz="1100" b="0" i="0" u="none" strike="noStrike" cap="none">
              <a:solidFill>
                <a:srgbClr val="4A86E8"/>
              </a:solidFill>
              <a:latin typeface="Arial"/>
              <a:ea typeface="Arial"/>
              <a:cs typeface="Arial"/>
              <a:sym typeface="Arial"/>
            </a:endParaRPr>
          </a:p>
        </p:txBody>
      </p:sp>
      <p:sp>
        <p:nvSpPr>
          <p:cNvPr id="168" name="Shape 1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commentaire KMR :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dernier paragraphe  </a:t>
            </a:r>
            <a:r>
              <a:rPr lang="fr" sz="1100" b="0" i="0" u="none" strike="noStrike" cap="none">
                <a:solidFill>
                  <a:srgbClr val="4A86E8"/>
                </a:solidFill>
                <a:latin typeface="Arial"/>
                <a:ea typeface="Arial"/>
                <a:cs typeface="Arial"/>
                <a:sym typeface="Arial"/>
              </a:rPr>
              <a:t>: met on effectivement les chartes ? si oui : prévoir de les revoir avant /</a:t>
            </a: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peut etre mettre uniquement charte locataire ?</a:t>
            </a:r>
            <a:endParaRPr sz="1100" b="0" i="0" u="none" strike="noStrike" cap="none">
              <a:solidFill>
                <a:srgbClr val="FFC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9900FF"/>
                </a:solidFill>
                <a:latin typeface="Arial"/>
                <a:ea typeface="Arial"/>
                <a:cs typeface="Arial"/>
                <a:sym typeface="Arial"/>
              </a:rPr>
              <a:t>Commentaire CO : OK pour la charte locataire, mais il est préférable d’éviter la charte propriétaire à mon avis</a:t>
            </a:r>
            <a:endParaRPr sz="1100" b="0" i="0" u="none" strike="noStrike" cap="none">
              <a:solidFill>
                <a:srgbClr val="9900F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9900FF"/>
              </a:solidFill>
              <a:latin typeface="Arial"/>
              <a:ea typeface="Arial"/>
              <a:cs typeface="Arial"/>
              <a:sym typeface="Arial"/>
            </a:endParaRPr>
          </a:p>
        </p:txBody>
      </p:sp>
      <p:sp>
        <p:nvSpPr>
          <p:cNvPr id="184" name="Shape 1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tous les documents sont signés conjointement et chacun garde un original </a:t>
            </a:r>
            <a:endParaRPr sz="1100" b="0" i="0" u="none" strike="noStrike" cap="none">
              <a:solidFill>
                <a:srgbClr val="4A86E8"/>
              </a:solidFill>
              <a:latin typeface="Arial"/>
              <a:ea typeface="Arial"/>
              <a:cs typeface="Arial"/>
              <a:sym typeface="Arial"/>
            </a:endParaRPr>
          </a:p>
        </p:txBody>
      </p:sp>
      <p:sp>
        <p:nvSpPr>
          <p:cNvPr id="176" name="Shape 1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commentaire KMR :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4.1 : ouvrir les compteurs : est ce explicite comme intitulé ?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9900FF"/>
                </a:solidFill>
                <a:latin typeface="Arial"/>
                <a:ea typeface="Arial"/>
                <a:cs typeface="Arial"/>
                <a:sym typeface="Arial"/>
              </a:rPr>
              <a:t>Commentaire CO : En effet “ouvrir les compteurs” pourrait être remplacé par “souscrire un abonnement d’électricité, d’eau et de gaz si nécessaire”</a:t>
            </a:r>
            <a:endParaRPr sz="1100" b="0" i="0" u="none" strike="noStrike" cap="none">
              <a:solidFill>
                <a:srgbClr val="9900FF"/>
              </a:solidFill>
              <a:latin typeface="Arial"/>
              <a:ea typeface="Arial"/>
              <a:cs typeface="Arial"/>
              <a:sym typeface="Arial"/>
            </a:endParaRPr>
          </a:p>
        </p:txBody>
      </p:sp>
      <p:sp>
        <p:nvSpPr>
          <p:cNvPr id="194" name="Shape 1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9900FF"/>
                </a:solidFill>
                <a:latin typeface="Arial"/>
                <a:ea typeface="Arial"/>
                <a:cs typeface="Arial"/>
                <a:sym typeface="Arial"/>
              </a:rPr>
              <a:t>Commentaire CO : changer le 1er titre du 4.1 en fonction de celui de la page précédente</a:t>
            </a:r>
            <a:endParaRPr sz="1100" b="0" i="0" u="none" strike="noStrike" cap="none">
              <a:solidFill>
                <a:srgbClr val="9900FF"/>
              </a:solidFill>
              <a:latin typeface="Arial"/>
              <a:ea typeface="Arial"/>
              <a:cs typeface="Arial"/>
              <a:sym typeface="Arial"/>
            </a:endParaRPr>
          </a:p>
        </p:txBody>
      </p:sp>
      <p:sp>
        <p:nvSpPr>
          <p:cNvPr id="203" name="Shape 2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
        <p:nvSpPr>
          <p:cNvPr id="210" name="Shape 2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commentaire KMR :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le document “d'état des lieux de sortie doit être signé conjointement par les deux parties , et chacun garde un original </a:t>
            </a:r>
            <a:endParaRPr sz="1100" b="0" i="0" u="none" strike="noStrike" cap="none">
              <a:solidFill>
                <a:srgbClr val="4A86E8"/>
              </a:solidFill>
              <a:latin typeface="Arial"/>
              <a:ea typeface="Arial"/>
              <a:cs typeface="Arial"/>
              <a:sym typeface="Arial"/>
            </a:endParaRPr>
          </a:p>
        </p:txBody>
      </p:sp>
      <p:sp>
        <p:nvSpPr>
          <p:cNvPr id="220" name="Shape 2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
        <p:nvSpPr>
          <p:cNvPr id="227" name="Shape 2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Shape 23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
        <p:nvSpPr>
          <p:cNvPr id="234" name="Shape 2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commentaire KMR :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Se servir de ce même tableau avec intitulé “seul, en couple ou en famille” pour créer une nouvelle rubrique à ajouter page 2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avec la mention  :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“En fonction de</a:t>
            </a:r>
            <a:r>
              <a:rPr lang="fr" sz="1100" b="0" i="0" u="none" strike="noStrike" cap="none">
                <a:solidFill>
                  <a:srgbClr val="4A86E8"/>
                </a:solidFill>
                <a:latin typeface="Arial"/>
                <a:ea typeface="Arial"/>
                <a:cs typeface="Arial"/>
                <a:sym typeface="Arial"/>
              </a:rPr>
              <a:t> votre situation familiale</a:t>
            </a:r>
            <a:r>
              <a:rPr lang="fr" sz="1100" b="0" i="0" u="none" strike="noStrike" cap="none">
                <a:solidFill>
                  <a:srgbClr val="000000"/>
                </a:solidFill>
                <a:latin typeface="Arial"/>
                <a:ea typeface="Arial"/>
                <a:cs typeface="Arial"/>
                <a:sym typeface="Arial"/>
              </a:rPr>
              <a:t>,  nous vous conseillons les solutions les plus adaptées:”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il faut ajouter les trois colonnes et cocher ou pas pour chaque type de logement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6AA84F"/>
                </a:solidFill>
                <a:latin typeface="Arial"/>
                <a:ea typeface="Arial"/>
                <a:cs typeface="Arial"/>
                <a:sym typeface="Arial"/>
              </a:rPr>
              <a:t>Luc: Ne faudrait-il pas ajouter les foyers jeunes travailleurs également pour les longs séjours ? A Rennes, il est possible d’y rester 2 ans...</a:t>
            </a:r>
            <a:endParaRPr sz="1100" b="0" i="0" u="none" strike="noStrike" cap="none">
              <a:solidFill>
                <a:srgbClr val="6AA84F"/>
              </a:solidFill>
              <a:latin typeface="Arial"/>
              <a:ea typeface="Arial"/>
              <a:cs typeface="Arial"/>
              <a:sym typeface="Arial"/>
            </a:endParaRPr>
          </a:p>
        </p:txBody>
      </p:sp>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commentaire KMR :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“Un logement non meublé (ou vide) peut inclure une cuisine aménagée ,</a:t>
            </a:r>
            <a:r>
              <a:rPr lang="fr" sz="1100" b="0" i="0" u="none" strike="noStrike" cap="none">
                <a:solidFill>
                  <a:srgbClr val="4A86E8"/>
                </a:solidFill>
                <a:latin typeface="Arial"/>
                <a:ea typeface="Arial"/>
                <a:cs typeface="Arial"/>
                <a:sym typeface="Arial"/>
              </a:rPr>
              <a:t> dite aussi “équipée”</a:t>
            </a:r>
            <a:r>
              <a:rPr lang="fr" sz="1100" b="0" i="0" u="none" strike="noStrike" cap="none">
                <a:solidFill>
                  <a:srgbClr val="000000"/>
                </a:solidFill>
                <a:latin typeface="Arial"/>
                <a:ea typeface="Arial"/>
                <a:cs typeface="Arial"/>
                <a:sym typeface="Arial"/>
              </a:rPr>
              <a:t>(avec éléments/ </a:t>
            </a:r>
            <a:r>
              <a:rPr lang="fr" sz="1100" b="0" i="0" u="none" strike="noStrike" cap="none">
                <a:solidFill>
                  <a:srgbClr val="4A86E8"/>
                </a:solidFill>
                <a:latin typeface="Arial"/>
                <a:ea typeface="Arial"/>
                <a:cs typeface="Arial"/>
                <a:sym typeface="Arial"/>
              </a:rPr>
              <a:t>placards</a:t>
            </a:r>
            <a:r>
              <a:rPr lang="fr" sz="1100" b="0" i="0" u="none" strike="noStrike" cap="none">
                <a:solidFill>
                  <a:srgbClr val="000000"/>
                </a:solidFill>
                <a:latin typeface="Arial"/>
                <a:ea typeface="Arial"/>
                <a:cs typeface="Arial"/>
                <a:sym typeface="Arial"/>
              </a:rPr>
              <a:t> et certains électroménagers) mais ne comprendra pas le mobilier (</a:t>
            </a:r>
            <a:r>
              <a:rPr lang="fr" sz="1100" b="0" i="0" u="none" strike="noStrike" cap="none">
                <a:solidFill>
                  <a:srgbClr val="4A86E8"/>
                </a:solidFill>
                <a:latin typeface="Arial"/>
                <a:ea typeface="Arial"/>
                <a:cs typeface="Arial"/>
                <a:sym typeface="Arial"/>
              </a:rPr>
              <a:t>table/chaises)</a:t>
            </a:r>
            <a:r>
              <a:rPr lang="fr" sz="1100" b="0" i="0" u="none" strike="noStrike" cap="none">
                <a:solidFill>
                  <a:srgbClr val="000000"/>
                </a:solidFill>
                <a:latin typeface="Arial"/>
                <a:ea typeface="Arial"/>
                <a:cs typeface="Arial"/>
                <a:sym typeface="Arial"/>
              </a:rPr>
              <a:t>, </a:t>
            </a:r>
            <a:r>
              <a:rPr lang="fr" sz="1100" b="0" i="0" u="none" strike="noStrike" cap="none">
                <a:solidFill>
                  <a:srgbClr val="4A86E8"/>
                </a:solidFill>
                <a:latin typeface="Arial"/>
                <a:ea typeface="Arial"/>
                <a:cs typeface="Arial"/>
                <a:sym typeface="Arial"/>
              </a:rPr>
              <a:t>ni les ustensiles de cuisine</a:t>
            </a: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Superficie …..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une pièce principale de 2.20 sous plafond minimum ou volume de 20 m3 minimum </a:t>
            </a:r>
            <a:r>
              <a:rPr lang="fr" sz="1100" b="0" i="0" u="none" strike="noStrike" cap="none">
                <a:solidFill>
                  <a:srgbClr val="FF9900"/>
                </a:solidFill>
                <a:latin typeface="Arial"/>
                <a:ea typeface="Arial"/>
                <a:cs typeface="Arial"/>
                <a:sym typeface="Arial"/>
              </a:rPr>
              <a:t>&gt;&gt;&gt; Ludo : nous avions volontairement évité de mettre trop de détails</a:t>
            </a:r>
            <a:endParaRPr sz="1100" b="0" i="0" u="none" strike="noStrike" cap="none">
              <a:solidFill>
                <a:srgbClr val="FF99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6AA84F"/>
                </a:solidFill>
                <a:latin typeface="Arial"/>
                <a:ea typeface="Arial"/>
                <a:cs typeface="Arial"/>
                <a:sym typeface="Arial"/>
              </a:rPr>
              <a:t>Luc : notion de logement “décent” à faire figurer ? Ce terme est parfois repris lors de certaines démarches (CAF etc.) : </a:t>
            </a:r>
            <a:r>
              <a:rPr lang="fr" sz="1100" b="0" i="0" u="none" strike="noStrike" cap="none">
                <a:solidFill>
                  <a:srgbClr val="4A86E8"/>
                </a:solidFill>
                <a:latin typeface="Arial"/>
                <a:ea typeface="Arial"/>
                <a:cs typeface="Arial"/>
                <a:sym typeface="Arial"/>
              </a:rPr>
              <a:t>oui deja mentionné page 14: mais il faut surement l’ajouter là aussi</a:t>
            </a:r>
            <a:endParaRPr sz="1100" b="0" i="0" u="none" strike="noStrike" cap="none">
              <a:solidFill>
                <a:srgbClr val="4A86E8"/>
              </a:solidFill>
              <a:latin typeface="Arial"/>
              <a:ea typeface="Arial"/>
              <a:cs typeface="Arial"/>
              <a:sym typeface="Arial"/>
            </a:endParaRPr>
          </a:p>
        </p:txBody>
      </p:sp>
      <p:sp>
        <p:nvSpPr>
          <p:cNvPr id="108" name="Shape 1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commentaire KMR : 2eme ligne/ 2eme colonne  : je supprimerais la référence à “(en france ou à l’étranger)” pour le statut étudiant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je mentionnerais la “tacite reconduction”  : bail 1 an / tacite reconduction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2eme ligne / 3eme colonne  : logement non meublé </a:t>
            </a:r>
            <a:r>
              <a:rPr lang="fr" sz="1100" b="0" i="0" u="none" strike="noStrike" cap="none">
                <a:solidFill>
                  <a:srgbClr val="4A86E8"/>
                </a:solidFill>
                <a:latin typeface="Arial"/>
                <a:ea typeface="Arial"/>
                <a:cs typeface="Arial"/>
                <a:sym typeface="Arial"/>
              </a:rPr>
              <a:t>(ou vide) </a:t>
            </a:r>
            <a:r>
              <a:rPr lang="fr" sz="1100" b="0" i="0" u="none" strike="noStrike" cap="none">
                <a:solidFill>
                  <a:srgbClr val="000000"/>
                </a:solidFill>
                <a:latin typeface="Arial"/>
                <a:ea typeface="Arial"/>
                <a:cs typeface="Arial"/>
                <a:sym typeface="Arial"/>
              </a:rPr>
              <a:t>: 3 ans / tacite reconduction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supprimer “minimum” (ca laisse supposer qu’on peut  faire un bail de plus de 3 ans en non meublé !)</a:t>
            </a:r>
            <a:endParaRPr sz="1100" b="0" i="0" u="none" strike="noStrike" cap="none">
              <a:solidFill>
                <a:srgbClr val="000000"/>
              </a:solidFill>
              <a:latin typeface="Arial"/>
              <a:ea typeface="Arial"/>
              <a:cs typeface="Arial"/>
              <a:sym typeface="Arial"/>
            </a:endParaRPr>
          </a:p>
        </p:txBody>
      </p:sp>
      <p:sp>
        <p:nvSpPr>
          <p:cNvPr id="114" name="Shape 1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commentaire KMR : dernier paragraphe , inscrire à la fin de la phrase :</a:t>
            </a:r>
            <a:r>
              <a:rPr lang="fr" sz="1100" b="0" i="0" u="none" strike="noStrike" cap="none">
                <a:solidFill>
                  <a:srgbClr val="4A86E8"/>
                </a:solidFill>
                <a:latin typeface="Arial"/>
                <a:ea typeface="Arial"/>
                <a:cs typeface="Arial"/>
                <a:sym typeface="Arial"/>
              </a:rPr>
              <a:t> (sauf conditions particulières : école internationale, école privée, dérogation) </a:t>
            </a:r>
            <a:r>
              <a:rPr lang="fr" sz="1100" b="0" i="0" u="none" strike="noStrike" cap="none">
                <a:solidFill>
                  <a:srgbClr val="FF9900"/>
                </a:solidFill>
                <a:latin typeface="Arial"/>
                <a:ea typeface="Arial"/>
                <a:cs typeface="Arial"/>
                <a:sym typeface="Arial"/>
              </a:rPr>
              <a:t>&gt;&gt;&gt; on parle bien déjà d’école </a:t>
            </a:r>
            <a:r>
              <a:rPr lang="fr" sz="1100" b="0" i="0" u="sng" strike="noStrike" cap="none">
                <a:solidFill>
                  <a:srgbClr val="FF9900"/>
                </a:solidFill>
                <a:latin typeface="Arial"/>
                <a:ea typeface="Arial"/>
                <a:cs typeface="Arial"/>
                <a:sym typeface="Arial"/>
              </a:rPr>
              <a:t>publique</a:t>
            </a:r>
            <a:endParaRPr sz="1100" b="0" i="0" u="none" strike="noStrike" cap="none">
              <a:solidFill>
                <a:srgbClr val="FF99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6AA84F"/>
                </a:solidFill>
                <a:latin typeface="Arial"/>
                <a:ea typeface="Arial"/>
                <a:cs typeface="Arial"/>
                <a:sym typeface="Arial"/>
              </a:rPr>
              <a:t>Luc : La partie localisation n’est vraiment intéressante que pour l’école à mon avis...le reste est-il vraiment nécessaire si on allège le guide au maximum ?</a:t>
            </a:r>
            <a:endParaRPr sz="1100" b="0" i="0" u="none" strike="noStrike" cap="none">
              <a:solidFill>
                <a:srgbClr val="6AA84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perso je pense que c’est utile , il se pose pas tjrs ces bonnes questions !</a:t>
            </a: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FF9900"/>
                </a:solidFill>
                <a:latin typeface="Arial"/>
                <a:ea typeface="Arial"/>
                <a:cs typeface="Arial"/>
                <a:sym typeface="Arial"/>
              </a:rPr>
              <a:t>je suis d’accord, c’est utile car ils nous demandent souvent les quartiers et les informations sur la ville pour choisir la localisation du logement</a:t>
            </a:r>
            <a:endParaRPr sz="1100" b="0" i="0" u="none" strike="noStrike" cap="none">
              <a:solidFill>
                <a:srgbClr val="FF9900"/>
              </a:solidFill>
              <a:latin typeface="Arial"/>
              <a:ea typeface="Arial"/>
              <a:cs typeface="Arial"/>
              <a:sym typeface="Arial"/>
            </a:endParaRPr>
          </a:p>
        </p:txBody>
      </p:sp>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KMR : fin 1er paragraphe : ajouter : </a:t>
            </a:r>
            <a:r>
              <a:rPr lang="fr" sz="1100" b="0" i="0" u="none" strike="noStrike" cap="none">
                <a:solidFill>
                  <a:srgbClr val="4A86E8"/>
                </a:solidFill>
                <a:latin typeface="Arial"/>
                <a:ea typeface="Arial"/>
                <a:cs typeface="Arial"/>
                <a:sym typeface="Arial"/>
              </a:rPr>
              <a:t>cela permet aussi au propriétaire de souscrire une assurance loyer impayé pour ne pas exiger un garant </a:t>
            </a: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FF9900"/>
                </a:solidFill>
                <a:latin typeface="Arial"/>
                <a:ea typeface="Arial"/>
                <a:cs typeface="Arial"/>
                <a:sym typeface="Arial"/>
              </a:rPr>
              <a:t>Ludo : cela devient trop technique et souvent difficile à comprendre pour les chercheurs je pense.</a:t>
            </a:r>
            <a:endParaRPr sz="1100" b="0" i="0" u="none" strike="noStrike" cap="none">
              <a:solidFill>
                <a:srgbClr val="FF9900"/>
              </a:solidFill>
              <a:latin typeface="Arial"/>
              <a:ea typeface="Arial"/>
              <a:cs typeface="Arial"/>
              <a:sym typeface="Arial"/>
            </a:endParaRPr>
          </a:p>
        </p:txBody>
      </p:sp>
      <p:sp>
        <p:nvSpPr>
          <p:cNvPr id="122" name="Shape 1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628650" y="273844"/>
            <a:ext cx="7886700" cy="99420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11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11" name="Shape 11"/>
          <p:cNvSpPr txBox="1">
            <a:spLocks noGrp="1"/>
          </p:cNvSpPr>
          <p:nvPr>
            <p:ph type="body" idx="1"/>
          </p:nvPr>
        </p:nvSpPr>
        <p:spPr>
          <a:xfrm>
            <a:off x="628650" y="1369219"/>
            <a:ext cx="7886700" cy="3263400"/>
          </a:xfrm>
          <a:prstGeom prst="rect">
            <a:avLst/>
          </a:prstGeom>
          <a:noFill/>
          <a:ln>
            <a:noFill/>
          </a:ln>
        </p:spPr>
        <p:txBody>
          <a:bodyPr spcFirstLastPara="1" wrap="square" lIns="91425" tIns="91425" rIns="91425" bIns="9142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1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16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1600"/>
              </a:spcBef>
              <a:spcAft>
                <a:spcPts val="160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628650" y="4767263"/>
            <a:ext cx="2057400" cy="2739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3028950" y="4767263"/>
            <a:ext cx="3086100" cy="2739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9pPr>
          </a:lstStyle>
          <a:p>
            <a:endParaRPr/>
          </a:p>
        </p:txBody>
      </p:sp>
      <p:sp>
        <p:nvSpPr>
          <p:cNvPr id="51" name="Shape 5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2"/>
        <p:cNvGrpSpPr/>
        <p:nvPr/>
      </p:nvGrpSpPr>
      <p:grpSpPr>
        <a:xfrm>
          <a:off x="0" y="0"/>
          <a:ext cx="0" cy="0"/>
          <a:chOff x="0" y="0"/>
          <a:chExt cx="0" cy="0"/>
        </a:xfrm>
      </p:grpSpPr>
      <p:sp>
        <p:nvSpPr>
          <p:cNvPr id="53" name="Shape 53"/>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Shape 54"/>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lstStyle>
            <a:lvl1pPr marR="0" lvl="0"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9pPr>
          </a:lstStyle>
          <a:p>
            <a:endParaRPr/>
          </a:p>
        </p:txBody>
      </p:sp>
      <p:sp>
        <p:nvSpPr>
          <p:cNvPr id="55" name="Shape 55"/>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9pPr>
          </a:lstStyle>
          <a:p>
            <a:endParaRPr/>
          </a:p>
        </p:txBody>
      </p:sp>
      <p:sp>
        <p:nvSpPr>
          <p:cNvPr id="56" name="Shape 56"/>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57" name="Shape 5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8"/>
        <p:cNvGrpSpPr/>
        <p:nvPr/>
      </p:nvGrpSpPr>
      <p:grpSpPr>
        <a:xfrm>
          <a:off x="0" y="0"/>
          <a:ext cx="0" cy="0"/>
          <a:chOff x="0" y="0"/>
          <a:chExt cx="0" cy="0"/>
        </a:xfrm>
      </p:grpSpPr>
      <p:sp>
        <p:nvSpPr>
          <p:cNvPr id="59" name="Shape 59"/>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lstStyle>
            <a:lvl1pPr marL="457200" marR="0" lvl="0" indent="-228600" algn="l" rtl="0">
              <a:lnSpc>
                <a:spcPct val="100000"/>
              </a:lnSpc>
              <a:spcBef>
                <a:spcPts val="0"/>
              </a:spcBef>
              <a:spcAft>
                <a:spcPts val="0"/>
              </a:spcAft>
              <a:buClr>
                <a:schemeClr val="dk2"/>
              </a:buClr>
              <a:buSzPts val="1800"/>
              <a:buFont typeface="Arial"/>
              <a:buNone/>
              <a:defRPr sz="1800" b="0" i="0" u="none" strike="noStrike" cap="none">
                <a:solidFill>
                  <a:schemeClr val="dk2"/>
                </a:solidFill>
                <a:latin typeface="Arial"/>
                <a:ea typeface="Arial"/>
                <a:cs typeface="Arial"/>
                <a:sym typeface="Arial"/>
              </a:defRPr>
            </a:lvl1pPr>
          </a:lstStyle>
          <a:p>
            <a:endParaRPr/>
          </a:p>
        </p:txBody>
      </p:sp>
      <p:sp>
        <p:nvSpPr>
          <p:cNvPr id="60" name="Shape 6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1"/>
        <p:cNvGrpSpPr/>
        <p:nvPr/>
      </p:nvGrpSpPr>
      <p:grpSpPr>
        <a:xfrm>
          <a:off x="0" y="0"/>
          <a:ext cx="0" cy="0"/>
          <a:chOff x="0" y="0"/>
          <a:chExt cx="0" cy="0"/>
        </a:xfrm>
      </p:grpSpPr>
      <p:sp>
        <p:nvSpPr>
          <p:cNvPr id="62" name="Shape 62"/>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lstStyle>
            <a:lvl1pPr marR="0" lvl="0"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9pPr>
          </a:lstStyle>
          <a:p>
            <a:r>
              <a:t>xx%</a:t>
            </a:r>
          </a:p>
        </p:txBody>
      </p:sp>
      <p:sp>
        <p:nvSpPr>
          <p:cNvPr id="63" name="Shape 63"/>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lstStyle>
            <a:lvl1pPr marL="457200" marR="0" lvl="0" indent="-342900" algn="ctr"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ctr"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64" name="Shape 6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lstStyle>
            <a:lvl1pPr marR="0" lvl="0"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endParaRPr/>
          </a:p>
        </p:txBody>
      </p:sp>
      <p:sp>
        <p:nvSpPr>
          <p:cNvPr id="17" name="Shape 17"/>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endParaRPr/>
          </a:p>
        </p:txBody>
      </p:sp>
      <p:sp>
        <p:nvSpPr>
          <p:cNvPr id="18" name="Shape 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629841" y="273844"/>
            <a:ext cx="7886700" cy="99420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11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21" name="Shape 21"/>
          <p:cNvSpPr txBox="1">
            <a:spLocks noGrp="1"/>
          </p:cNvSpPr>
          <p:nvPr>
            <p:ph type="body" idx="1"/>
          </p:nvPr>
        </p:nvSpPr>
        <p:spPr>
          <a:xfrm>
            <a:off x="629841" y="1260872"/>
            <a:ext cx="3868200" cy="618000"/>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800"/>
              </a:spcBef>
              <a:spcAft>
                <a:spcPts val="0"/>
              </a:spcAft>
              <a:buClr>
                <a:schemeClr val="dk1"/>
              </a:buClr>
              <a:buSzPts val="1100"/>
              <a:buFont typeface="Arial"/>
              <a:buNone/>
              <a:defRPr sz="18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1600"/>
              </a:spcBef>
              <a:spcAft>
                <a:spcPts val="0"/>
              </a:spcAft>
              <a:buClr>
                <a:schemeClr val="dk1"/>
              </a:buClr>
              <a:buSzPts val="1100"/>
              <a:buFont typeface="Arial"/>
              <a:buNone/>
              <a:defRPr sz="15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1600"/>
              </a:spcBef>
              <a:spcAft>
                <a:spcPts val="0"/>
              </a:spcAft>
              <a:buClr>
                <a:schemeClr val="dk1"/>
              </a:buClr>
              <a:buSzPts val="1100"/>
              <a:buFont typeface="Arial"/>
              <a:buNone/>
              <a:defRPr sz="14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1600"/>
              </a:spcBef>
              <a:spcAft>
                <a:spcPts val="1600"/>
              </a:spcAft>
              <a:buClr>
                <a:schemeClr val="dk1"/>
              </a:buClr>
              <a:buSzPts val="1100"/>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body" idx="2"/>
          </p:nvPr>
        </p:nvSpPr>
        <p:spPr>
          <a:xfrm>
            <a:off x="629841" y="1878806"/>
            <a:ext cx="3868200" cy="2763300"/>
          </a:xfrm>
          <a:prstGeom prst="rect">
            <a:avLst/>
          </a:prstGeom>
          <a:noFill/>
          <a:ln>
            <a:noFill/>
          </a:ln>
        </p:spPr>
        <p:txBody>
          <a:bodyPr spcFirstLastPara="1" wrap="square" lIns="91425" tIns="91425" rIns="91425" bIns="9142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1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16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1600"/>
              </a:spcBef>
              <a:spcAft>
                <a:spcPts val="160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23" name="Shape 23"/>
          <p:cNvSpPr txBox="1">
            <a:spLocks noGrp="1"/>
          </p:cNvSpPr>
          <p:nvPr>
            <p:ph type="body" idx="3"/>
          </p:nvPr>
        </p:nvSpPr>
        <p:spPr>
          <a:xfrm>
            <a:off x="4629150" y="1260872"/>
            <a:ext cx="3887400" cy="618000"/>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800"/>
              </a:spcBef>
              <a:spcAft>
                <a:spcPts val="0"/>
              </a:spcAft>
              <a:buClr>
                <a:schemeClr val="dk1"/>
              </a:buClr>
              <a:buSzPts val="1100"/>
              <a:buFont typeface="Arial"/>
              <a:buNone/>
              <a:defRPr sz="18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1600"/>
              </a:spcBef>
              <a:spcAft>
                <a:spcPts val="0"/>
              </a:spcAft>
              <a:buClr>
                <a:schemeClr val="dk1"/>
              </a:buClr>
              <a:buSzPts val="1100"/>
              <a:buFont typeface="Arial"/>
              <a:buNone/>
              <a:defRPr sz="15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1600"/>
              </a:spcBef>
              <a:spcAft>
                <a:spcPts val="0"/>
              </a:spcAft>
              <a:buClr>
                <a:schemeClr val="dk1"/>
              </a:buClr>
              <a:buSzPts val="1100"/>
              <a:buFont typeface="Arial"/>
              <a:buNone/>
              <a:defRPr sz="14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1600"/>
              </a:spcBef>
              <a:spcAft>
                <a:spcPts val="1600"/>
              </a:spcAft>
              <a:buClr>
                <a:schemeClr val="dk1"/>
              </a:buClr>
              <a:buSzPts val="1100"/>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body" idx="4"/>
          </p:nvPr>
        </p:nvSpPr>
        <p:spPr>
          <a:xfrm>
            <a:off x="4629150" y="1878806"/>
            <a:ext cx="3887400" cy="2763300"/>
          </a:xfrm>
          <a:prstGeom prst="rect">
            <a:avLst/>
          </a:prstGeom>
          <a:noFill/>
          <a:ln>
            <a:noFill/>
          </a:ln>
        </p:spPr>
        <p:txBody>
          <a:bodyPr spcFirstLastPara="1" wrap="square" lIns="91425" tIns="91425" rIns="91425" bIns="9142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1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16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1600"/>
              </a:spcBef>
              <a:spcAft>
                <a:spcPts val="160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628650" y="4767263"/>
            <a:ext cx="2057400" cy="2739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028950" y="4767263"/>
            <a:ext cx="3086100" cy="2739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8"/>
        <p:cNvGrpSpPr/>
        <p:nvPr/>
      </p:nvGrpSpPr>
      <p:grpSpPr>
        <a:xfrm>
          <a:off x="0" y="0"/>
          <a:ext cx="0" cy="0"/>
          <a:chOff x="0" y="0"/>
          <a:chExt cx="0" cy="0"/>
        </a:xfrm>
      </p:grpSpPr>
      <p:sp>
        <p:nvSpPr>
          <p:cNvPr id="29" name="Shape 2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endParaRPr/>
          </a:p>
        </p:txBody>
      </p:sp>
      <p:sp>
        <p:nvSpPr>
          <p:cNvPr id="32" name="Shape 3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39" name="Shape 39"/>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lstStyle>
            <a:lvl1pPr marL="457200" marR="0" lvl="0"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1pPr>
            <a:lvl2pPr marL="914400" marR="0" lvl="1"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2pPr>
            <a:lvl3pPr marL="1371600" marR="0" lvl="2"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3pPr>
            <a:lvl4pPr marL="1828800" marR="0" lvl="3"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5pPr>
            <a:lvl6pPr marL="2743200" marR="0" lvl="5"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6pPr>
            <a:lvl7pPr marL="3200400" marR="0" lvl="6"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7pPr>
            <a:lvl8pPr marL="3657600" marR="0" lvl="7"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8pPr>
            <a:lvl9pPr marL="4114800" marR="0" lvl="8" indent="-304800" algn="l" rtl="0">
              <a:lnSpc>
                <a:spcPct val="115000"/>
              </a:lnSpc>
              <a:spcBef>
                <a:spcPts val="1600"/>
              </a:spcBef>
              <a:spcAft>
                <a:spcPts val="1600"/>
              </a:spcAft>
              <a:buClr>
                <a:schemeClr val="dk2"/>
              </a:buClr>
              <a:buSzPts val="1200"/>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40" name="Shape 40"/>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lstStyle>
            <a:lvl1pPr marL="457200" marR="0" lvl="0"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1pPr>
            <a:lvl2pPr marL="914400" marR="0" lvl="1"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2pPr>
            <a:lvl3pPr marL="1371600" marR="0" lvl="2"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3pPr>
            <a:lvl4pPr marL="1828800" marR="0" lvl="3"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5pPr>
            <a:lvl6pPr marL="2743200" marR="0" lvl="5"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6pPr>
            <a:lvl7pPr marL="3200400" marR="0" lvl="6"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7pPr>
            <a:lvl8pPr marL="3657600" marR="0" lvl="7"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8pPr>
            <a:lvl9pPr marL="4114800" marR="0" lvl="8" indent="-304800" algn="l" rtl="0">
              <a:lnSpc>
                <a:spcPct val="115000"/>
              </a:lnSpc>
              <a:spcBef>
                <a:spcPts val="1600"/>
              </a:spcBef>
              <a:spcAft>
                <a:spcPts val="1600"/>
              </a:spcAft>
              <a:buClr>
                <a:schemeClr val="dk2"/>
              </a:buClr>
              <a:buSzPts val="1200"/>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41" name="Shape 4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
        <p:nvSpPr>
          <p:cNvPr id="47" name="Shape 4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lstStyle>
            <a:lvl1pPr marL="457200" marR="0" lvl="0" indent="-304800" algn="l" rtl="0">
              <a:lnSpc>
                <a:spcPct val="115000"/>
              </a:lnSpc>
              <a:spcBef>
                <a:spcPts val="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1pPr>
            <a:lvl2pPr marL="914400" marR="0" lvl="1"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2pPr>
            <a:lvl3pPr marL="1371600" marR="0" lvl="2"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3pPr>
            <a:lvl4pPr marL="1828800" marR="0" lvl="3"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5pPr>
            <a:lvl6pPr marL="2743200" marR="0" lvl="5"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6pPr>
            <a:lvl7pPr marL="3200400" marR="0" lvl="6"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7pPr>
            <a:lvl8pPr marL="3657600" marR="0" lvl="7"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8pPr>
            <a:lvl9pPr marL="4114800" marR="0" lvl="8" indent="-304800" algn="l" rtl="0">
              <a:lnSpc>
                <a:spcPct val="115000"/>
              </a:lnSpc>
              <a:spcBef>
                <a:spcPts val="1600"/>
              </a:spcBef>
              <a:spcAft>
                <a:spcPts val="1600"/>
              </a:spcAft>
              <a:buClr>
                <a:schemeClr val="dk2"/>
              </a:buClr>
              <a:buSzPts val="1200"/>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48" name="Shape 4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12.xml"/><Relationship Id="rId7" Type="http://schemas.openxmlformats.org/officeDocument/2006/relationships/slide" Target="slide15.xml"/><Relationship Id="rId12"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slide" Target="slide14.xml"/><Relationship Id="rId11" Type="http://schemas.openxmlformats.org/officeDocument/2006/relationships/slide" Target="slide2.xml"/><Relationship Id="rId5" Type="http://schemas.openxmlformats.org/officeDocument/2006/relationships/slide" Target="slide16.xml"/><Relationship Id="rId10" Type="http://schemas.openxmlformats.org/officeDocument/2006/relationships/image" Target="../media/image7.png"/><Relationship Id="rId4" Type="http://schemas.openxmlformats.org/officeDocument/2006/relationships/slide" Target="slide13.xml"/><Relationship Id="rId9"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19.xml"/><Relationship Id="rId7"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slide" Target="slide18.xml"/><Relationship Id="rId10" Type="http://schemas.openxmlformats.org/officeDocument/2006/relationships/image" Target="../media/image3.png"/><Relationship Id="rId4" Type="http://schemas.openxmlformats.org/officeDocument/2006/relationships/slide" Target="slide20.xml"/><Relationship Id="rId9"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hyperlink" Target="http://www.euraxess.fr/information/centres/search/country/france-1104" TargetMode="External"/><Relationship Id="rId7" Type="http://schemas.openxmlformats.org/officeDocument/2006/relationships/slide" Target="slide27.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21.xml"/><Relationship Id="rId5" Type="http://schemas.openxmlformats.org/officeDocument/2006/relationships/slide" Target="slide11.xml"/><Relationship Id="rId10" Type="http://schemas.openxmlformats.org/officeDocument/2006/relationships/image" Target="../media/image3.png"/><Relationship Id="rId4" Type="http://schemas.openxmlformats.org/officeDocument/2006/relationships/slide" Target="slide9.xml"/><Relationship Id="rId9"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slide" Target="slide2.xml"/></Relationships>
</file>

<file path=ppt/slides/_rels/slide2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23.xml"/><Relationship Id="rId7" Type="http://schemas.openxmlformats.org/officeDocument/2006/relationships/slide" Target="slide22.xml"/><Relationship Id="rId12"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4.xml"/><Relationship Id="rId6" Type="http://schemas.openxmlformats.org/officeDocument/2006/relationships/slide" Target="slide26.xml"/><Relationship Id="rId11" Type="http://schemas.openxmlformats.org/officeDocument/2006/relationships/slide" Target="slide2.xml"/><Relationship Id="rId5" Type="http://schemas.openxmlformats.org/officeDocument/2006/relationships/slide" Target="slide25.xml"/><Relationship Id="rId10" Type="http://schemas.openxmlformats.org/officeDocument/2006/relationships/image" Target="../media/image7.png"/><Relationship Id="rId4" Type="http://schemas.openxmlformats.org/officeDocument/2006/relationships/slide" Target="slide24.xml"/><Relationship Id="rId9"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slide" Target="slide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slide" Target="slide2.xml"/></Relationships>
</file>

<file path=ppt/slides/_rels/slide25.xml.rels><?xml version="1.0" encoding="UTF-8" standalone="yes"?>
<Relationships xmlns="http://schemas.openxmlformats.org/package/2006/relationships"><Relationship Id="rId3" Type="http://schemas.openxmlformats.org/officeDocument/2006/relationships/hyperlink" Target="http://www.euraxess.fr/information/centres/search/country/france-1104" TargetMode="External"/><Relationship Id="rId7"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4.xml"/><Relationship Id="rId6" Type="http://schemas.openxmlformats.org/officeDocument/2006/relationships/slide" Target="slide2.xml"/><Relationship Id="rId5" Type="http://schemas.openxmlformats.org/officeDocument/2006/relationships/image" Target="../media/image7.png"/><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8" Type="http://schemas.openxmlformats.org/officeDocument/2006/relationships/hyperlink" Target="https://www.caf.fr/" TargetMode="External"/><Relationship Id="rId13" Type="http://schemas.openxmlformats.org/officeDocument/2006/relationships/slide" Target="slide2.xml"/><Relationship Id="rId3" Type="http://schemas.openxmlformats.org/officeDocument/2006/relationships/hyperlink" Target="http://www.euraxess.fr/information/centres/search/country/france-1104" TargetMode="External"/><Relationship Id="rId7" Type="http://schemas.openxmlformats.org/officeDocument/2006/relationships/hyperlink" Target="https://www.service-public.fr/particuliers/vosdroits/N19808" TargetMode="External"/><Relationship Id="rId12"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4.xml"/><Relationship Id="rId6" Type="http://schemas.openxmlformats.org/officeDocument/2006/relationships/hyperlink" Target="http://www.cohesion-territoires.gouv.fr/logement-et-hebergement" TargetMode="External"/><Relationship Id="rId11" Type="http://schemas.openxmlformats.org/officeDocument/2006/relationships/hyperlink" Target="https://www.service-public.fr/particuliers/vosdroits/F2042" TargetMode="External"/><Relationship Id="rId5" Type="http://schemas.openxmlformats.org/officeDocument/2006/relationships/hyperlink" Target="https://www.anil.org/lanil-et-les-adil/votre-adil/" TargetMode="External"/><Relationship Id="rId15" Type="http://schemas.openxmlformats.org/officeDocument/2006/relationships/image" Target="../media/image7.png"/><Relationship Id="rId10" Type="http://schemas.openxmlformats.org/officeDocument/2006/relationships/hyperlink" Target="https://calculettes.energie-info.fr/pratique/liste-des-fournisseurs" TargetMode="External"/><Relationship Id="rId4" Type="http://schemas.openxmlformats.org/officeDocument/2006/relationships/hyperlink" Target="https://www.anil.org" TargetMode="External"/><Relationship Id="rId9" Type="http://schemas.openxmlformats.org/officeDocument/2006/relationships/hyperlink" Target="http://www.energie-info.fr/" TargetMode="External"/><Relationship Id="rId1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7.xml"/><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3.png"/><Relationship Id="rId5" Type="http://schemas.openxmlformats.org/officeDocument/2006/relationships/image" Target="../media/image4.png"/><Relationship Id="rId10" Type="http://schemas.openxmlformats.org/officeDocument/2006/relationships/slide" Target="slide2.xml"/><Relationship Id="rId4" Type="http://schemas.openxmlformats.org/officeDocument/2006/relationships/slide" Target="slide8.xml"/><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28650" y="273862"/>
            <a:ext cx="7886700" cy="2855400"/>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dk1"/>
              </a:buClr>
              <a:buSzPts val="1100"/>
              <a:buFont typeface="Calibri"/>
              <a:buNone/>
            </a:pPr>
            <a:endParaRPr sz="3000" b="0" i="0" u="none" strike="noStrike" cap="none" dirty="0">
              <a:solidFill>
                <a:schemeClr val="dk1"/>
              </a:solidFill>
              <a:latin typeface="Chalkboard SE Regular"/>
              <a:ea typeface="Calibri"/>
              <a:cs typeface="Chalkboard SE Regular"/>
              <a:sym typeface="Calibri"/>
            </a:endParaRPr>
          </a:p>
          <a:p>
            <a:pPr marL="0" marR="0" lvl="0" indent="0" algn="ctr" rtl="0">
              <a:lnSpc>
                <a:spcPct val="90000"/>
              </a:lnSpc>
              <a:spcBef>
                <a:spcPts val="0"/>
              </a:spcBef>
              <a:spcAft>
                <a:spcPts val="0"/>
              </a:spcAft>
              <a:buClr>
                <a:schemeClr val="dk1"/>
              </a:buClr>
              <a:buSzPts val="1100"/>
              <a:buFont typeface="Calibri"/>
              <a:buNone/>
            </a:pPr>
            <a:r>
              <a:rPr lang="fr" sz="3000" b="1" i="0" u="none" strike="noStrike" cap="none" dirty="0">
                <a:solidFill>
                  <a:schemeClr val="dk1"/>
                </a:solidFill>
                <a:latin typeface="Chalkboard SE Regular"/>
                <a:ea typeface="Calibri"/>
                <a:cs typeface="Chalkboard SE Regular"/>
                <a:sym typeface="Calibri"/>
              </a:rPr>
              <a:t>CHERCHEURS EN MOBILITÉ : </a:t>
            </a:r>
            <a:r>
              <a:rPr lang="fr" sz="3000" b="1" i="0" u="none" strike="noStrike" cap="none" dirty="0" smtClean="0">
                <a:solidFill>
                  <a:schemeClr val="dk1"/>
                </a:solidFill>
                <a:latin typeface="Chalkboard SE Regular"/>
                <a:ea typeface="Calibri"/>
                <a:cs typeface="Chalkboard SE Regular"/>
                <a:sym typeface="Calibri"/>
              </a:rPr>
              <a:t>VOTRE </a:t>
            </a:r>
            <a:r>
              <a:rPr lang="fr" sz="3000" b="1" i="0" u="none" strike="noStrike" cap="none" dirty="0">
                <a:solidFill>
                  <a:schemeClr val="dk1"/>
                </a:solidFill>
                <a:latin typeface="Chalkboard SE Regular"/>
                <a:ea typeface="Calibri"/>
                <a:cs typeface="Chalkboard SE Regular"/>
                <a:sym typeface="Calibri"/>
              </a:rPr>
              <a:t>GUIDE LOGEMENT</a:t>
            </a:r>
            <a:endParaRPr sz="3000" b="1" i="0" u="none" strike="noStrike" cap="none" dirty="0">
              <a:solidFill>
                <a:schemeClr val="dk1"/>
              </a:solidFill>
              <a:latin typeface="Chalkboard SE Regular"/>
              <a:ea typeface="Calibri"/>
              <a:cs typeface="Chalkboard SE Regular"/>
              <a:sym typeface="Calibri"/>
            </a:endParaRPr>
          </a:p>
          <a:p>
            <a:pPr marL="0" marR="0" lvl="0" indent="0" algn="ctr" rtl="0">
              <a:lnSpc>
                <a:spcPct val="90000"/>
              </a:lnSpc>
              <a:spcBef>
                <a:spcPts val="0"/>
              </a:spcBef>
              <a:spcAft>
                <a:spcPts val="0"/>
              </a:spcAft>
              <a:buClr>
                <a:schemeClr val="dk1"/>
              </a:buClr>
              <a:buSzPts val="1100"/>
              <a:buFont typeface="Calibri"/>
              <a:buNone/>
            </a:pPr>
            <a:endParaRPr sz="3000" b="0" i="1" u="none" strike="noStrike" cap="none" dirty="0">
              <a:solidFill>
                <a:schemeClr val="dk1"/>
              </a:solidFill>
              <a:latin typeface="Chalkboard SE Regular"/>
              <a:ea typeface="Calibri"/>
              <a:cs typeface="Chalkboard SE Regular"/>
              <a:sym typeface="Calibri"/>
            </a:endParaRPr>
          </a:p>
          <a:p>
            <a:pPr marL="0" marR="0" lvl="0" indent="0" algn="ctr" rtl="0">
              <a:lnSpc>
                <a:spcPct val="90000"/>
              </a:lnSpc>
              <a:spcBef>
                <a:spcPts val="0"/>
              </a:spcBef>
              <a:spcAft>
                <a:spcPts val="0"/>
              </a:spcAft>
              <a:buClr>
                <a:schemeClr val="dk1"/>
              </a:buClr>
              <a:buSzPts val="1100"/>
              <a:buFont typeface="Calibri"/>
              <a:buNone/>
            </a:pPr>
            <a:r>
              <a:rPr lang="fr" sz="2400" b="0" i="1" u="none" strike="noStrike" cap="none" dirty="0">
                <a:solidFill>
                  <a:schemeClr val="dk1"/>
                </a:solidFill>
                <a:latin typeface="Chalkboard SE Regular"/>
                <a:ea typeface="Calibri"/>
                <a:cs typeface="Chalkboard SE Regular"/>
                <a:sym typeface="Calibri"/>
              </a:rPr>
              <a:t>Mieux comprendre les règles de la location en France</a:t>
            </a:r>
            <a:r>
              <a:rPr lang="fr" sz="2400" b="0" i="0" u="none" strike="noStrike" cap="none" dirty="0">
                <a:solidFill>
                  <a:srgbClr val="1F497D"/>
                </a:solidFill>
                <a:latin typeface="Chalkboard SE Regular"/>
                <a:ea typeface="Calibri"/>
                <a:cs typeface="Chalkboard SE Regular"/>
                <a:sym typeface="Calibri"/>
              </a:rPr>
              <a:t>.</a:t>
            </a:r>
            <a:endParaRPr sz="2400" b="0" i="0" u="none" strike="noStrike" cap="none" dirty="0">
              <a:solidFill>
                <a:schemeClr val="dk1"/>
              </a:solidFill>
              <a:latin typeface="Chalkboard SE Regular"/>
              <a:ea typeface="Calibri"/>
              <a:cs typeface="Chalkboard SE Regular"/>
              <a:sym typeface="Calibri"/>
            </a:endParaRPr>
          </a:p>
        </p:txBody>
      </p:sp>
      <p:pic>
        <p:nvPicPr>
          <p:cNvPr id="70" name="Shape 70"/>
          <p:cNvPicPr preferRelativeResize="0"/>
          <p:nvPr/>
        </p:nvPicPr>
        <p:blipFill rotWithShape="1">
          <a:blip r:embed="rId3">
            <a:alphaModFix/>
          </a:blip>
          <a:srcRect/>
          <a:stretch/>
        </p:blipFill>
        <p:spPr>
          <a:xfrm>
            <a:off x="3519442" y="2926280"/>
            <a:ext cx="2035450" cy="1878875"/>
          </a:xfrm>
          <a:prstGeom prst="rect">
            <a:avLst/>
          </a:prstGeom>
          <a:noFill/>
          <a:ln>
            <a:noFill/>
          </a:ln>
        </p:spPr>
      </p:pic>
      <p:sp>
        <p:nvSpPr>
          <p:cNvPr id="2" name="ZoneTexte 1"/>
          <p:cNvSpPr txBox="1"/>
          <p:nvPr/>
        </p:nvSpPr>
        <p:spPr>
          <a:xfrm>
            <a:off x="6568325" y="568604"/>
            <a:ext cx="184666" cy="307777"/>
          </a:xfrm>
          <a:prstGeom prst="rect">
            <a:avLst/>
          </a:prstGeom>
          <a:noFill/>
        </p:spPr>
        <p:txBody>
          <a:bodyPr wrap="none" rtlCol="0">
            <a:spAutoFit/>
          </a:bodyPr>
          <a:lstStyle/>
          <a:p>
            <a:endParaRPr lang="fr-FR" dirty="0"/>
          </a:p>
        </p:txBody>
      </p:sp>
      <p:sp>
        <p:nvSpPr>
          <p:cNvPr id="3" name="ZoneTexte 2"/>
          <p:cNvSpPr txBox="1"/>
          <p:nvPr/>
        </p:nvSpPr>
        <p:spPr>
          <a:xfrm>
            <a:off x="7487701" y="3695928"/>
            <a:ext cx="184666" cy="307777"/>
          </a:xfrm>
          <a:prstGeom prst="rect">
            <a:avLst/>
          </a:prstGeom>
          <a:noFill/>
        </p:spPr>
        <p:txBody>
          <a:bodyPr wrap="none" rtlCol="0">
            <a:spAutoFit/>
          </a:bodyPr>
          <a:lstStyle/>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graphicFrame>
        <p:nvGraphicFramePr>
          <p:cNvPr id="145" name="Shape 145"/>
          <p:cNvGraphicFramePr/>
          <p:nvPr>
            <p:extLst>
              <p:ext uri="{D42A27DB-BD31-4B8C-83A1-F6EECF244321}">
                <p14:modId xmlns:p14="http://schemas.microsoft.com/office/powerpoint/2010/main" val="2136319174"/>
              </p:ext>
            </p:extLst>
          </p:nvPr>
        </p:nvGraphicFramePr>
        <p:xfrm>
          <a:off x="175580" y="697031"/>
          <a:ext cx="8781229" cy="4107679"/>
        </p:xfrm>
        <a:graphic>
          <a:graphicData uri="http://schemas.openxmlformats.org/drawingml/2006/table">
            <a:tbl>
              <a:tblPr firstRow="1" firstCol="1" bandRow="1">
                <a:noFill/>
                <a:tableStyleId>{0D75F9AD-7970-48F6-8D9B-CE9ABCBCA2D0}</a:tableStyleId>
              </a:tblPr>
              <a:tblGrid>
                <a:gridCol w="1375058"/>
                <a:gridCol w="3042360"/>
                <a:gridCol w="1349056"/>
                <a:gridCol w="3014755"/>
              </a:tblGrid>
              <a:tr h="189833">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err="1" smtClean="0">
                          <a:latin typeface="Georgia"/>
                          <a:ea typeface="Calibri"/>
                          <a:cs typeface="Georgia"/>
                          <a:sym typeface="Arial"/>
                        </a:rPr>
                        <a:t>Abbréviation</a:t>
                      </a:r>
                      <a:r>
                        <a:rPr lang="fr-FR" sz="800" b="1" u="none" strike="noStrike" cap="none" baseline="0" dirty="0" smtClean="0">
                          <a:latin typeface="Georgia"/>
                          <a:ea typeface="Calibri"/>
                          <a:cs typeface="Georgia"/>
                          <a:sym typeface="Arial"/>
                        </a:rPr>
                        <a:t> </a:t>
                      </a:r>
                      <a:endParaRPr sz="800" b="1" u="none" strike="noStrike" cap="none" dirty="0">
                        <a:latin typeface="Georgia"/>
                        <a:ea typeface="Calibri"/>
                        <a:cs typeface="Georgia"/>
                        <a:sym typeface="Calibri"/>
                      </a:endParaRPr>
                    </a:p>
                  </a:txBody>
                  <a:tcPr marL="27500" marR="27500" marT="27500" marB="27500" anchor="ctr"/>
                </a:tc>
                <a:tc>
                  <a:txBody>
                    <a:bodyPr/>
                    <a:lstStyle/>
                    <a:p>
                      <a:pPr marL="0" marR="0" lvl="0" indent="0" algn="l" rtl="0">
                        <a:lnSpc>
                          <a:spcPct val="107000"/>
                        </a:lnSpc>
                        <a:spcBef>
                          <a:spcPts val="0"/>
                        </a:spcBef>
                        <a:spcAft>
                          <a:spcPts val="0"/>
                        </a:spcAft>
                        <a:buClr>
                          <a:srgbClr val="000000"/>
                        </a:buClr>
                        <a:buSzPts val="800"/>
                        <a:buFont typeface="Arial"/>
                        <a:buNone/>
                      </a:pPr>
                      <a:r>
                        <a:rPr lang="fr-FR" sz="800" u="none" strike="noStrike" cap="none" dirty="0" smtClean="0">
                          <a:latin typeface="Georgia"/>
                          <a:ea typeface="Calibri"/>
                          <a:cs typeface="Georgia"/>
                          <a:sym typeface="Arial"/>
                        </a:rPr>
                        <a:t>Explication</a:t>
                      </a:r>
                      <a:endParaRPr sz="800" u="none" strike="noStrike" cap="none" dirty="0">
                        <a:latin typeface="Georgia"/>
                        <a:ea typeface="Calibri"/>
                        <a:cs typeface="Georgia"/>
                        <a:sym typeface="Calibri"/>
                      </a:endParaRPr>
                    </a:p>
                  </a:txBody>
                  <a:tcPr marL="27500" marR="27500" marT="27500" marB="27500" anchor="ct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FR" sz="800" b="1" u="none" strike="noStrike" cap="none" dirty="0" err="1" smtClean="0">
                          <a:solidFill>
                            <a:schemeClr val="lt1"/>
                          </a:solidFill>
                          <a:latin typeface="Georgia"/>
                          <a:cs typeface="Georgia"/>
                        </a:rPr>
                        <a:t>Abbréviation</a:t>
                      </a:r>
                      <a:endParaRPr sz="800" b="1" u="none" strike="noStrike" cap="none" dirty="0">
                        <a:solidFill>
                          <a:schemeClr val="lt1"/>
                        </a:solidFill>
                        <a:latin typeface="Georgia"/>
                        <a:ea typeface="Calibri"/>
                        <a:cs typeface="Georgia"/>
                        <a:sym typeface="Calibri"/>
                      </a:endParaRPr>
                    </a:p>
                  </a:txBody>
                  <a:tcPr marL="0" marR="0" marT="0" marB="0" anchor="ctr"/>
                </a:tc>
                <a:tc>
                  <a:txBody>
                    <a:bodyPr/>
                    <a:lstStyle/>
                    <a:p>
                      <a:pPr marL="0" marR="0" lvl="0" indent="0" algn="l" rtl="0">
                        <a:lnSpc>
                          <a:spcPct val="107000"/>
                        </a:lnSpc>
                        <a:spcBef>
                          <a:spcPts val="0"/>
                        </a:spcBef>
                        <a:spcAft>
                          <a:spcPts val="0"/>
                        </a:spcAft>
                        <a:buClr>
                          <a:srgbClr val="000000"/>
                        </a:buClr>
                        <a:buSzPts val="800"/>
                        <a:buFont typeface="Arial"/>
                        <a:buNone/>
                      </a:pPr>
                      <a:r>
                        <a:rPr lang="fr" sz="800" u="none" strike="noStrike" cap="none" dirty="0">
                          <a:latin typeface="Georgia"/>
                          <a:cs typeface="Georgia"/>
                        </a:rPr>
                        <a:t>  </a:t>
                      </a:r>
                      <a:r>
                        <a:rPr lang="fr" sz="800" u="none" strike="noStrike" cap="none" dirty="0" smtClean="0">
                          <a:latin typeface="Georgia"/>
                          <a:cs typeface="Georgia"/>
                        </a:rPr>
                        <a:t>E</a:t>
                      </a:r>
                      <a:r>
                        <a:rPr lang="fr-FR" sz="800" u="none" strike="noStrike" cap="none" dirty="0" err="1" smtClean="0">
                          <a:latin typeface="Georgia"/>
                          <a:cs typeface="Georgia"/>
                        </a:rPr>
                        <a:t>xplication</a:t>
                      </a:r>
                      <a:endParaRPr sz="800" u="none" strike="noStrike" cap="none" dirty="0">
                        <a:latin typeface="Georgia"/>
                        <a:ea typeface="Calibri"/>
                        <a:cs typeface="Georgia"/>
                        <a:sym typeface="Calibri"/>
                      </a:endParaRPr>
                    </a:p>
                  </a:txBody>
                  <a:tcPr marL="0" marR="0" marT="0" marB="0" anchor="ctr"/>
                </a:tc>
              </a:tr>
              <a:tr h="604086">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smtClean="0">
                          <a:latin typeface="Georgia"/>
                          <a:cs typeface="Georgia"/>
                        </a:rPr>
                        <a:t>« </a:t>
                      </a:r>
                      <a:r>
                        <a:rPr lang="fr" sz="800" b="1" u="none" strike="noStrike" cap="none" dirty="0" smtClean="0">
                          <a:latin typeface="Georgia"/>
                          <a:cs typeface="Georgia"/>
                        </a:rPr>
                        <a:t>T1</a:t>
                      </a:r>
                      <a:r>
                        <a:rPr lang="fr" sz="800" b="1" u="none" strike="noStrike" cap="none" dirty="0">
                          <a:latin typeface="Georgia"/>
                          <a:cs typeface="Georgia"/>
                        </a:rPr>
                        <a:t>, T2, F1, </a:t>
                      </a:r>
                      <a:r>
                        <a:rPr lang="fr" sz="800" b="1" u="none" strike="noStrike" cap="none" dirty="0" smtClean="0">
                          <a:latin typeface="Georgia"/>
                          <a:cs typeface="Georgia"/>
                        </a:rPr>
                        <a:t>F2</a:t>
                      </a:r>
                      <a:r>
                        <a:rPr lang="fr-FR" sz="800" b="1" u="none" strike="noStrike" cap="none" dirty="0" smtClean="0">
                          <a:latin typeface="Georgia"/>
                          <a:cs typeface="Georgia"/>
                        </a:rPr>
                        <a:t> »</a:t>
                      </a:r>
                      <a:r>
                        <a:rPr lang="fr" sz="800" b="1" u="none" strike="noStrike" cap="none" dirty="0" smtClean="0">
                          <a:latin typeface="Georgia"/>
                          <a:cs typeface="Georgia"/>
                        </a:rPr>
                        <a:t> </a:t>
                      </a:r>
                      <a:r>
                        <a:rPr lang="fr" sz="800" b="1" u="none" strike="noStrike" cap="none" dirty="0">
                          <a:latin typeface="Georgia"/>
                          <a:cs typeface="Georgia"/>
                        </a:rPr>
                        <a:t>etc.</a:t>
                      </a:r>
                      <a:endParaRPr sz="800" b="1" u="none" strike="noStrike" cap="none" dirty="0">
                        <a:latin typeface="Georgia"/>
                        <a:cs typeface="Georgia"/>
                      </a:endParaRPr>
                    </a:p>
                    <a:p>
                      <a:pPr marL="0" marR="0" lvl="0" indent="0" algn="l" rtl="0">
                        <a:lnSpc>
                          <a:spcPct val="107000"/>
                        </a:lnSpc>
                        <a:spcBef>
                          <a:spcPts val="0"/>
                        </a:spcBef>
                        <a:spcAft>
                          <a:spcPts val="0"/>
                        </a:spcAft>
                        <a:buClr>
                          <a:srgbClr val="000000"/>
                        </a:buClr>
                        <a:buSzPts val="800"/>
                        <a:buFont typeface="Arial"/>
                        <a:buNone/>
                      </a:pPr>
                      <a:endParaRPr lang="fr-FR" sz="800" b="1" u="none" strike="noStrike" cap="none" baseline="0" dirty="0">
                        <a:latin typeface="Georgia"/>
                        <a:cs typeface="Georgia"/>
                      </a:endParaRPr>
                    </a:p>
                    <a:p>
                      <a:pPr marL="0" marR="0" lvl="0" indent="0" algn="l" rtl="0">
                        <a:lnSpc>
                          <a:spcPct val="107000"/>
                        </a:lnSpc>
                        <a:spcBef>
                          <a:spcPts val="0"/>
                        </a:spcBef>
                        <a:spcAft>
                          <a:spcPts val="0"/>
                        </a:spcAft>
                        <a:buClr>
                          <a:srgbClr val="000000"/>
                        </a:buClr>
                        <a:buSzPts val="800"/>
                        <a:buFont typeface="Arial"/>
                        <a:buNone/>
                      </a:pPr>
                      <a:endParaRPr lang="fr-FR" sz="800" b="1" u="none" strike="noStrike" cap="none" baseline="0" dirty="0">
                        <a:latin typeface="Georgia"/>
                        <a:cs typeface="Georgia"/>
                      </a:endParaRPr>
                    </a:p>
                    <a:p>
                      <a:pPr marL="0" marR="0" lvl="0" indent="0" algn="l" rtl="0">
                        <a:lnSpc>
                          <a:spcPct val="107000"/>
                        </a:lnSpc>
                        <a:spcBef>
                          <a:spcPts val="0"/>
                        </a:spcBef>
                        <a:spcAft>
                          <a:spcPts val="0"/>
                        </a:spcAft>
                        <a:buClr>
                          <a:srgbClr val="000000"/>
                        </a:buClr>
                        <a:buSzPts val="800"/>
                        <a:buFont typeface="Arial"/>
                        <a:buNone/>
                      </a:pPr>
                      <a:r>
                        <a:rPr lang="fr-FR" sz="800" b="1" u="none" strike="noStrike" cap="none" baseline="0" dirty="0" smtClean="0">
                          <a:latin typeface="Georgia"/>
                          <a:cs typeface="Georgia"/>
                        </a:rPr>
                        <a:t>« p. »</a:t>
                      </a:r>
                      <a:endParaRPr sz="800" b="1" u="none" strike="noStrike" cap="none" dirty="0">
                        <a:latin typeface="Georgia"/>
                        <a:cs typeface="Georgia"/>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smtClean="0">
                          <a:latin typeface="Georgia"/>
                          <a:cs typeface="Georgia"/>
                        </a:rPr>
                        <a:t>2, 3 ou 4 chambres (+ cuisine et salle de bain)</a:t>
                      </a:r>
                    </a:p>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smtClean="0">
                          <a:latin typeface="Georgia"/>
                          <a:cs typeface="Georgia"/>
                        </a:rPr>
                        <a:t>Ex : F2 = appartement d'une chambre à coucher + salle de séjour + cuisine (ou cuisine dans le salon)</a:t>
                      </a:r>
                    </a:p>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smtClean="0">
                          <a:latin typeface="Georgia"/>
                          <a:cs typeface="Georgia"/>
                        </a:rPr>
                        <a:t>pièce</a:t>
                      </a: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cuisine </a:t>
                      </a:r>
                      <a:r>
                        <a:rPr lang="fr-FR" sz="800" b="1" u="none" strike="noStrike" cap="none" dirty="0" smtClean="0">
                          <a:solidFill>
                            <a:schemeClr val="lt1"/>
                          </a:solidFill>
                          <a:latin typeface="Georgia"/>
                          <a:cs typeface="Georgia"/>
                        </a:rPr>
                        <a:t> </a:t>
                      </a:r>
                      <a:r>
                        <a:rPr lang="fr" sz="800" b="1" u="none" strike="noStrike" cap="none" dirty="0" smtClean="0">
                          <a:solidFill>
                            <a:schemeClr val="lt1"/>
                          </a:solidFill>
                          <a:latin typeface="Georgia"/>
                          <a:cs typeface="Georgia"/>
                        </a:rPr>
                        <a:t>américaine</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baseline="0" dirty="0" smtClean="0">
                          <a:latin typeface="Georgia"/>
                          <a:ea typeface="Calibri"/>
                          <a:cs typeface="Georgia"/>
                          <a:sym typeface="Arial"/>
                        </a:rPr>
                        <a:t> cuisine ouverte sur le séjour</a:t>
                      </a:r>
                      <a:endParaRPr sz="800" b="1" u="none" strike="noStrike" cap="none" dirty="0">
                        <a:latin typeface="Georgia"/>
                        <a:ea typeface="Calibri"/>
                        <a:cs typeface="Georgia"/>
                        <a:sym typeface="Calibri"/>
                      </a:endParaRPr>
                    </a:p>
                  </a:txBody>
                  <a:tcPr marL="0" marR="0" marT="0" marB="0"/>
                </a:tc>
              </a:tr>
              <a:tr h="276169">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smtClean="0">
                          <a:latin typeface="Georgia"/>
                          <a:cs typeface="Georgia"/>
                        </a:rPr>
                        <a:t>« </a:t>
                      </a:r>
                      <a:r>
                        <a:rPr lang="fr" sz="800" b="1" u="none" strike="noStrike" cap="none" dirty="0" smtClean="0">
                          <a:latin typeface="Georgia"/>
                          <a:cs typeface="Georgia"/>
                        </a:rPr>
                        <a:t>arr</a:t>
                      </a:r>
                      <a:r>
                        <a:rPr lang="fr-FR" sz="800" b="1" u="none" strike="noStrike" cap="none" dirty="0" smtClean="0">
                          <a:latin typeface="Georgia"/>
                          <a:cs typeface="Georgia"/>
                        </a:rPr>
                        <a:t>. »</a:t>
                      </a: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smtClean="0">
                          <a:latin typeface="Georgia"/>
                          <a:ea typeface="Calibri"/>
                          <a:cs typeface="Georgia"/>
                          <a:sym typeface="Calibri"/>
                        </a:rPr>
                        <a:t>arrondissement</a:t>
                      </a: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FR" sz="800" b="1" u="none" strike="noStrike" cap="none" dirty="0" smtClean="0">
                          <a:solidFill>
                            <a:schemeClr val="lt1"/>
                          </a:solidFill>
                          <a:latin typeface="Georgia"/>
                          <a:cs typeface="Georgia"/>
                        </a:rPr>
                        <a:t>kitchenette</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latin typeface="Georgia"/>
                          <a:cs typeface="Georgia"/>
                        </a:rPr>
                        <a:t> </a:t>
                      </a:r>
                      <a:r>
                        <a:rPr lang="fr-FR" sz="800" b="1" u="none" strike="noStrike" cap="none" dirty="0" smtClean="0">
                          <a:latin typeface="Georgia"/>
                          <a:cs typeface="Georgia"/>
                        </a:rPr>
                        <a:t>petite</a:t>
                      </a:r>
                      <a:r>
                        <a:rPr lang="fr-FR" sz="800" b="1" u="none" strike="noStrike" cap="none" baseline="0" dirty="0" smtClean="0">
                          <a:latin typeface="Georgia"/>
                          <a:cs typeface="Georgia"/>
                        </a:rPr>
                        <a:t> cuisine souvent intégrée à la salle de   séjour; coin-cuisine</a:t>
                      </a:r>
                      <a:endParaRPr sz="800" b="1" u="none" strike="noStrike" cap="none" dirty="0">
                        <a:latin typeface="Georgia"/>
                        <a:ea typeface="Calibri"/>
                        <a:cs typeface="Georgia"/>
                        <a:sym typeface="Calibri"/>
                      </a:endParaRPr>
                    </a:p>
                  </a:txBody>
                  <a:tcPr marL="0" marR="0" marT="0" marB="0"/>
                </a:tc>
              </a:tr>
              <a:tr h="189833">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smtClean="0">
                          <a:latin typeface="Georgia"/>
                          <a:cs typeface="Georgia"/>
                        </a:rPr>
                        <a:t>« </a:t>
                      </a:r>
                      <a:r>
                        <a:rPr lang="fr" sz="800" b="1" u="none" strike="noStrike" cap="none" dirty="0" smtClean="0">
                          <a:latin typeface="Georgia"/>
                          <a:cs typeface="Georgia"/>
                        </a:rPr>
                        <a:t>asc</a:t>
                      </a:r>
                      <a:r>
                        <a:rPr lang="fr-FR" sz="800" b="1" u="none" strike="noStrike" cap="none" dirty="0" smtClean="0">
                          <a:latin typeface="Georgia"/>
                          <a:cs typeface="Georgia"/>
                        </a:rPr>
                        <a:t>. »</a:t>
                      </a: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smtClean="0">
                          <a:latin typeface="Georgia"/>
                          <a:cs typeface="Georgia"/>
                        </a:rPr>
                        <a:t>ascenseur </a:t>
                      </a: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 sz="800" b="1" u="none" strike="noStrike" cap="none" dirty="0" smtClean="0">
                          <a:solidFill>
                            <a:schemeClr val="lt1"/>
                          </a:solidFill>
                          <a:latin typeface="Georgia"/>
                          <a:cs typeface="Georgia"/>
                        </a:rPr>
                        <a:t> </a:t>
                      </a:r>
                      <a:r>
                        <a:rPr lang="fr-FR" sz="800" b="1" u="none" strike="noStrike" cap="none" dirty="0" smtClean="0">
                          <a:solidFill>
                            <a:schemeClr val="lt1"/>
                          </a:solidFill>
                          <a:latin typeface="Georgia"/>
                          <a:cs typeface="Georgia"/>
                        </a:rPr>
                        <a:t>« </a:t>
                      </a:r>
                      <a:r>
                        <a:rPr lang="fr" sz="800" b="1" u="none" strike="noStrike" cap="none" dirty="0" smtClean="0">
                          <a:solidFill>
                            <a:schemeClr val="lt1"/>
                          </a:solidFill>
                          <a:latin typeface="Georgia"/>
                          <a:cs typeface="Georgia"/>
                        </a:rPr>
                        <a:t>et.</a:t>
                      </a:r>
                      <a:r>
                        <a:rPr lang="fr-FR" sz="800" b="1" u="none" strike="noStrike" cap="none" dirty="0" smtClean="0">
                          <a:solidFill>
                            <a:schemeClr val="lt1"/>
                          </a:solidFill>
                          <a:latin typeface="Georgia"/>
                          <a:cs typeface="Georgia"/>
                        </a:rPr>
                        <a:t> »</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latin typeface="Georgia"/>
                          <a:cs typeface="Georgia"/>
                        </a:rPr>
                        <a:t> </a:t>
                      </a:r>
                      <a:r>
                        <a:rPr lang="fr-FR" sz="800" b="1" u="none" strike="noStrike" cap="none" dirty="0" smtClean="0">
                          <a:latin typeface="Georgia"/>
                          <a:cs typeface="Georgia"/>
                        </a:rPr>
                        <a:t>étage</a:t>
                      </a:r>
                      <a:endParaRPr sz="800" b="1" u="none" strike="noStrike" cap="none" dirty="0">
                        <a:latin typeface="Georgia"/>
                        <a:ea typeface="Calibri"/>
                        <a:cs typeface="Georgia"/>
                        <a:sym typeface="Calibri"/>
                      </a:endParaRPr>
                    </a:p>
                  </a:txBody>
                  <a:tcPr marL="0" marR="0" marT="0" marB="0"/>
                </a:tc>
              </a:tr>
              <a:tr h="276169">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smtClean="0">
                          <a:latin typeface="Georgia"/>
                          <a:ea typeface="Calibri"/>
                          <a:cs typeface="Georgia"/>
                          <a:sym typeface="Calibri"/>
                        </a:rPr>
                        <a:t>« </a:t>
                      </a:r>
                      <a:r>
                        <a:rPr lang="fr-FR" sz="800" b="1" u="none" strike="noStrike" cap="none" dirty="0" err="1" smtClean="0">
                          <a:latin typeface="Georgia"/>
                          <a:ea typeface="Calibri"/>
                          <a:cs typeface="Georgia"/>
                          <a:sym typeface="Calibri"/>
                        </a:rPr>
                        <a:t>appt</a:t>
                      </a:r>
                      <a:r>
                        <a:rPr lang="fr-FR" sz="800" b="1" u="none" strike="noStrike" cap="none" dirty="0" smtClean="0">
                          <a:latin typeface="Georgia"/>
                          <a:ea typeface="Calibri"/>
                          <a:cs typeface="Georgia"/>
                          <a:sym typeface="Calibri"/>
                        </a:rPr>
                        <a:t>. »</a:t>
                      </a: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smtClean="0">
                          <a:latin typeface="Georgia"/>
                          <a:ea typeface="Calibri"/>
                          <a:cs typeface="Georgia"/>
                          <a:sym typeface="Calibri"/>
                        </a:rPr>
                        <a:t>appartement</a:t>
                      </a: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FR" sz="800" b="1" u="none" strike="noStrike" cap="none" dirty="0" smtClean="0">
                          <a:solidFill>
                            <a:schemeClr val="lt1"/>
                          </a:solidFill>
                          <a:latin typeface="Georgia"/>
                          <a:cs typeface="Georgia"/>
                        </a:rPr>
                        <a:t>« </a:t>
                      </a:r>
                      <a:r>
                        <a:rPr lang="fr" sz="800" b="1" u="none" strike="noStrike" cap="none" dirty="0" smtClean="0">
                          <a:solidFill>
                            <a:schemeClr val="lt1"/>
                          </a:solidFill>
                          <a:latin typeface="Georgia"/>
                          <a:cs typeface="Georgia"/>
                        </a:rPr>
                        <a:t>FAI</a:t>
                      </a:r>
                      <a:r>
                        <a:rPr lang="fr-FR" sz="800" b="1" u="none" strike="noStrike" cap="none" dirty="0" smtClean="0">
                          <a:solidFill>
                            <a:schemeClr val="lt1"/>
                          </a:solidFill>
                          <a:latin typeface="Georgia"/>
                          <a:cs typeface="Georgia"/>
                        </a:rPr>
                        <a:t> »</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 sz="800" b="1" u="none" strike="noStrike" cap="none" dirty="0">
                          <a:latin typeface="Georgia"/>
                          <a:cs typeface="Georgia"/>
                        </a:rPr>
                        <a:t> </a:t>
                      </a:r>
                      <a:r>
                        <a:rPr lang="fr" sz="800" b="1" u="none" strike="noStrike" cap="none" dirty="0" smtClean="0">
                          <a:latin typeface="Georgia"/>
                          <a:cs typeface="Georgia"/>
                        </a:rPr>
                        <a:t>frais</a:t>
                      </a:r>
                      <a:r>
                        <a:rPr lang="fr" sz="800" b="1" u="none" strike="noStrike" cap="none" baseline="0" dirty="0" smtClean="0">
                          <a:latin typeface="Georgia"/>
                          <a:cs typeface="Georgia"/>
                        </a:rPr>
                        <a:t> d’agence inclus</a:t>
                      </a:r>
                      <a:endParaRPr lang="fr" sz="800" b="1" u="none" strike="noStrike" cap="none" dirty="0" smtClean="0">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0" marR="0" marT="0" marB="0"/>
                </a:tc>
              </a:tr>
              <a:tr h="189833">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smtClean="0">
                          <a:latin typeface="Georgia"/>
                          <a:ea typeface="Calibri"/>
                          <a:cs typeface="Georgia"/>
                          <a:sym typeface="Calibri"/>
                        </a:rPr>
                        <a:t>« TTC/CC »</a:t>
                      </a: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smtClean="0">
                          <a:latin typeface="Georgia"/>
                          <a:ea typeface="Calibri"/>
                          <a:cs typeface="Georgia"/>
                          <a:sym typeface="Calibri"/>
                        </a:rPr>
                        <a:t>toutes</a:t>
                      </a:r>
                      <a:r>
                        <a:rPr lang="fr-FR" sz="800" b="1" u="none" strike="noStrike" cap="none" baseline="0" dirty="0" smtClean="0">
                          <a:latin typeface="Georgia"/>
                          <a:ea typeface="Calibri"/>
                          <a:cs typeface="Georgia"/>
                          <a:sym typeface="Calibri"/>
                        </a:rPr>
                        <a:t> charges comprises</a:t>
                      </a: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smtClean="0">
                          <a:solidFill>
                            <a:schemeClr val="lt1"/>
                          </a:solidFill>
                          <a:latin typeface="Georgia"/>
                          <a:ea typeface="Calibri"/>
                          <a:cs typeface="Georgia"/>
                          <a:sym typeface="Calibri"/>
                        </a:rPr>
                        <a:t>  </a:t>
                      </a:r>
                      <a:r>
                        <a:rPr lang="fr-FR" sz="800" b="1" u="none" strike="noStrike" cap="none" dirty="0" smtClean="0">
                          <a:solidFill>
                            <a:schemeClr val="lt1"/>
                          </a:solidFill>
                          <a:latin typeface="Georgia"/>
                          <a:cs typeface="Georgia"/>
                        </a:rPr>
                        <a:t>« </a:t>
                      </a:r>
                      <a:r>
                        <a:rPr lang="fr" sz="800" b="1" u="none" strike="noStrike" cap="none" dirty="0" smtClean="0">
                          <a:solidFill>
                            <a:schemeClr val="lt1"/>
                          </a:solidFill>
                          <a:latin typeface="Georgia"/>
                          <a:cs typeface="Georgia"/>
                        </a:rPr>
                        <a:t>gge</a:t>
                      </a:r>
                      <a:r>
                        <a:rPr lang="fr-FR" sz="800" b="1" u="none" strike="noStrike" cap="none" dirty="0" smtClean="0">
                          <a:solidFill>
                            <a:schemeClr val="lt1"/>
                          </a:solidFill>
                          <a:latin typeface="Georgia"/>
                          <a:cs typeface="Georgia"/>
                        </a:rPr>
                        <a:t>. »</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latin typeface="Georgia"/>
                          <a:cs typeface="Georgia"/>
                        </a:rPr>
                        <a:t> </a:t>
                      </a:r>
                      <a:r>
                        <a:rPr lang="fr" sz="800" b="1" u="none" strike="noStrike" cap="none" dirty="0" smtClean="0">
                          <a:latin typeface="Georgia"/>
                          <a:cs typeface="Georgia"/>
                        </a:rPr>
                        <a:t>garage</a:t>
                      </a:r>
                      <a:endParaRPr sz="800" b="1" u="none" strike="noStrike" cap="none" dirty="0">
                        <a:latin typeface="Georgia"/>
                        <a:ea typeface="Calibri"/>
                        <a:cs typeface="Georgia"/>
                        <a:sym typeface="Calibri"/>
                      </a:endParaRPr>
                    </a:p>
                  </a:txBody>
                  <a:tcPr marL="0" marR="0" marT="0" marB="0"/>
                </a:tc>
              </a:tr>
              <a:tr h="276169">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 sz="800" b="1" u="none" strike="noStrike" cap="none" dirty="0" smtClean="0">
                          <a:latin typeface="Georgia"/>
                          <a:cs typeface="Georgia"/>
                        </a:rPr>
                        <a:t>« ch, chbr »</a:t>
                      </a:r>
                      <a:endParaRPr lang="fr" sz="800" b="1" u="none" strike="noStrike" cap="none" dirty="0" smtClean="0">
                        <a:latin typeface="Georgia"/>
                        <a:ea typeface="Calibri"/>
                        <a:cs typeface="Georgia"/>
                        <a:sym typeface="Calibri"/>
                      </a:endParaRPr>
                    </a:p>
                  </a:txBody>
                  <a:tcPr marL="55025" marR="55025" marT="27500" marB="27500"/>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FR" sz="800" b="1" u="none" strike="noStrike" cap="none" dirty="0" smtClean="0">
                          <a:latin typeface="Georgia"/>
                          <a:cs typeface="Georgia"/>
                        </a:rPr>
                        <a:t>chambre</a:t>
                      </a:r>
                      <a:endParaRPr lang="fr-FR" sz="800" b="1" u="none" strike="noStrike" cap="none" dirty="0" smtClean="0">
                        <a:latin typeface="Georgia"/>
                        <a:ea typeface="Calibri"/>
                        <a:cs typeface="Georgia"/>
                        <a:sym typeface="Calibri"/>
                      </a:endParaRPr>
                    </a:p>
                  </a:txBody>
                  <a:tcPr marL="55025" marR="55025" marT="27500" marB="27500"/>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 sz="800" b="1" u="none" strike="noStrike" cap="none" dirty="0">
                          <a:solidFill>
                            <a:schemeClr val="lt1"/>
                          </a:solidFill>
                          <a:latin typeface="Georgia"/>
                          <a:cs typeface="Georgia"/>
                        </a:rPr>
                        <a:t> </a:t>
                      </a:r>
                      <a:r>
                        <a:rPr lang="fr-FR" sz="800" b="1" u="none" strike="noStrike" cap="none" dirty="0" smtClean="0">
                          <a:solidFill>
                            <a:schemeClr val="lt1"/>
                          </a:solidFill>
                          <a:latin typeface="Georgia"/>
                          <a:cs typeface="Georgia"/>
                        </a:rPr>
                        <a:t> </a:t>
                      </a:r>
                      <a:r>
                        <a:rPr lang="cs-CZ" sz="800" b="1" u="none" strike="noStrike" cap="none" dirty="0" smtClean="0">
                          <a:solidFill>
                            <a:schemeClr val="lt1"/>
                          </a:solidFill>
                          <a:latin typeface="Georgia"/>
                          <a:cs typeface="Georgia"/>
                        </a:rPr>
                        <a:t>« HSP »</a:t>
                      </a:r>
                      <a:endParaRPr lang="cs-CZ" sz="800" b="1" u="none" strike="noStrike" cap="none" dirty="0" smtClean="0">
                        <a:solidFill>
                          <a:schemeClr val="lt1"/>
                        </a:solidFill>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 sz="800" b="1" u="none" strike="noStrike" cap="none" dirty="0">
                          <a:latin typeface="Georgia"/>
                          <a:cs typeface="Georgia"/>
                        </a:rPr>
                        <a:t> </a:t>
                      </a:r>
                      <a:r>
                        <a:rPr lang="fr" sz="800" b="1" u="none" strike="noStrike" cap="none" dirty="0" smtClean="0">
                          <a:latin typeface="Georgia"/>
                          <a:cs typeface="Georgia"/>
                        </a:rPr>
                        <a:t>hauteur sous plafond</a:t>
                      </a:r>
                      <a:endParaRPr lang="fr" sz="800" b="1" u="none" strike="noStrike" cap="none" dirty="0" smtClean="0">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0" marR="0" marT="0" marB="0"/>
                </a:tc>
              </a:tr>
              <a:tr h="189833">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FR" sz="800" b="1" u="none" strike="noStrike" cap="none" dirty="0" smtClean="0">
                          <a:latin typeface="Georgia"/>
                          <a:ea typeface="Calibri"/>
                          <a:cs typeface="Georgia"/>
                          <a:sym typeface="Calibri"/>
                        </a:rPr>
                        <a:t>« ch. </a:t>
                      </a:r>
                      <a:r>
                        <a:rPr lang="fr-FR" sz="800" b="1" u="none" strike="noStrike" cap="none" dirty="0" err="1" smtClean="0">
                          <a:latin typeface="Georgia"/>
                          <a:ea typeface="Calibri"/>
                          <a:cs typeface="Georgia"/>
                          <a:sym typeface="Calibri"/>
                        </a:rPr>
                        <a:t>coll</a:t>
                      </a:r>
                      <a:r>
                        <a:rPr lang="fr-FR" sz="800" b="1" u="none" strike="noStrike" cap="none" dirty="0" smtClean="0">
                          <a:latin typeface="Georgia"/>
                          <a:ea typeface="Calibri"/>
                          <a:cs typeface="Georgia"/>
                          <a:sym typeface="Calibri"/>
                        </a:rPr>
                        <a:t> »</a:t>
                      </a:r>
                    </a:p>
                  </a:txBody>
                  <a:tcPr marL="55025" marR="55025" marT="27500" marB="27500"/>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FR" sz="800" b="1" u="none" strike="noStrike" cap="none" dirty="0" smtClean="0">
                          <a:latin typeface="Georgia"/>
                          <a:ea typeface="Calibri"/>
                          <a:cs typeface="Georgia"/>
                          <a:sym typeface="Calibri"/>
                        </a:rPr>
                        <a:t>chauffage</a:t>
                      </a:r>
                      <a:r>
                        <a:rPr lang="fr-FR" sz="800" b="1" u="none" strike="noStrike" cap="none" baseline="0" dirty="0" smtClean="0">
                          <a:latin typeface="Georgia"/>
                          <a:ea typeface="Calibri"/>
                          <a:cs typeface="Georgia"/>
                          <a:sym typeface="Calibri"/>
                        </a:rPr>
                        <a:t> collectif</a:t>
                      </a:r>
                      <a:endParaRPr lang="fr-FR" sz="800" b="1" u="none" strike="noStrike" cap="none" dirty="0" smtClean="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FR" sz="800" b="1" u="none" strike="noStrike" cap="none" dirty="0" smtClean="0">
                          <a:solidFill>
                            <a:schemeClr val="lt1"/>
                          </a:solidFill>
                          <a:latin typeface="Georgia"/>
                          <a:cs typeface="Georgia"/>
                        </a:rPr>
                        <a:t> « </a:t>
                      </a:r>
                      <a:r>
                        <a:rPr lang="fr" sz="800" b="1" u="none" strike="noStrike" cap="none" dirty="0" smtClean="0">
                          <a:solidFill>
                            <a:schemeClr val="lt1"/>
                          </a:solidFill>
                          <a:latin typeface="Georgia"/>
                          <a:cs typeface="Georgia"/>
                        </a:rPr>
                        <a:t>imm</a:t>
                      </a:r>
                      <a:r>
                        <a:rPr lang="fr-FR" sz="800" b="1" u="none" strike="noStrike" cap="none" dirty="0" smtClean="0">
                          <a:solidFill>
                            <a:schemeClr val="lt1"/>
                          </a:solidFill>
                          <a:latin typeface="Georgia"/>
                          <a:cs typeface="Georgia"/>
                        </a:rPr>
                        <a:t>. »</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latin typeface="Georgia"/>
                          <a:cs typeface="Georgia"/>
                        </a:rPr>
                        <a:t> </a:t>
                      </a:r>
                      <a:r>
                        <a:rPr lang="fr-FR" sz="800" b="1" u="none" strike="noStrike" cap="none" dirty="0" smtClean="0">
                          <a:latin typeface="Georgia"/>
                          <a:cs typeface="Georgia"/>
                        </a:rPr>
                        <a:t>immeuble</a:t>
                      </a:r>
                      <a:endParaRPr sz="800" b="1" u="none" strike="noStrike" cap="none" dirty="0">
                        <a:latin typeface="Georgia"/>
                        <a:ea typeface="Calibri"/>
                        <a:cs typeface="Georgia"/>
                        <a:sym typeface="Calibri"/>
                      </a:endParaRPr>
                    </a:p>
                  </a:txBody>
                  <a:tcPr marL="0" marR="0" marT="0" marB="0"/>
                </a:tc>
              </a:tr>
              <a:tr h="189833">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FR" sz="800" b="1" u="none" strike="noStrike" cap="none" dirty="0" smtClean="0">
                          <a:latin typeface="Georgia"/>
                          <a:cs typeface="Georgia"/>
                        </a:rPr>
                        <a:t>« </a:t>
                      </a:r>
                      <a:r>
                        <a:rPr lang="fr-FR" sz="800" b="1" u="none" strike="noStrike" cap="none" dirty="0" err="1" smtClean="0">
                          <a:latin typeface="Georgia"/>
                          <a:cs typeface="Georgia"/>
                        </a:rPr>
                        <a:t>copro</a:t>
                      </a:r>
                      <a:r>
                        <a:rPr lang="fr-FR" sz="800" b="1" u="none" strike="noStrike" cap="none" dirty="0" smtClean="0">
                          <a:latin typeface="Georgia"/>
                          <a:cs typeface="Georgia"/>
                        </a:rPr>
                        <a:t>  »</a:t>
                      </a:r>
                      <a:endParaRPr lang="fr-FR" sz="800" b="1" u="none" strike="noStrike" cap="none" dirty="0" smtClean="0">
                        <a:latin typeface="Georgia"/>
                        <a:ea typeface="Calibri"/>
                        <a:cs typeface="Georgia"/>
                        <a:sym typeface="Calibri"/>
                      </a:endParaRPr>
                    </a:p>
                  </a:txBody>
                  <a:tcPr marL="55025" marR="55025" marT="27500" marB="27500"/>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FR" sz="800" b="1" u="none" strike="noStrike" cap="none" dirty="0" smtClean="0">
                          <a:latin typeface="Georgia"/>
                          <a:ea typeface="Calibri"/>
                          <a:cs typeface="Georgia"/>
                          <a:sym typeface="Arial"/>
                        </a:rPr>
                        <a:t>copropriété</a:t>
                      </a:r>
                      <a:endParaRPr lang="fr-FR" sz="800" b="1" u="none" strike="noStrike" cap="none" dirty="0" smtClean="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FR" sz="800" b="1" u="none" strike="noStrike" cap="none" dirty="0" smtClean="0">
                          <a:solidFill>
                            <a:schemeClr val="lt1"/>
                          </a:solidFill>
                          <a:latin typeface="Georgia"/>
                          <a:cs typeface="Georgia"/>
                        </a:rPr>
                        <a:t> « </a:t>
                      </a:r>
                      <a:r>
                        <a:rPr lang="fr" sz="800" b="1" u="none" strike="noStrike" cap="none" dirty="0" smtClean="0">
                          <a:solidFill>
                            <a:schemeClr val="lt1"/>
                          </a:solidFill>
                          <a:latin typeface="Georgia"/>
                          <a:cs typeface="Georgia"/>
                        </a:rPr>
                        <a:t>RDC</a:t>
                      </a:r>
                      <a:r>
                        <a:rPr lang="fr-FR" sz="800" b="1" u="none" strike="noStrike" cap="none" dirty="0" smtClean="0">
                          <a:solidFill>
                            <a:schemeClr val="lt1"/>
                          </a:solidFill>
                          <a:latin typeface="Georgia"/>
                          <a:cs typeface="Georgia"/>
                        </a:rPr>
                        <a:t> »</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latin typeface="Georgia"/>
                          <a:cs typeface="Georgia"/>
                        </a:rPr>
                        <a:t> </a:t>
                      </a:r>
                      <a:r>
                        <a:rPr lang="fr-FR" sz="800" b="1" u="none" strike="noStrike" cap="none" dirty="0" err="1" smtClean="0">
                          <a:latin typeface="Georgia"/>
                          <a:cs typeface="Georgia"/>
                        </a:rPr>
                        <a:t>rez</a:t>
                      </a:r>
                      <a:r>
                        <a:rPr lang="fr-FR" sz="800" b="1" u="none" strike="noStrike" cap="none" baseline="0" dirty="0" smtClean="0">
                          <a:latin typeface="Georgia"/>
                          <a:cs typeface="Georgia"/>
                        </a:rPr>
                        <a:t> de chaussée</a:t>
                      </a:r>
                      <a:endParaRPr sz="800" b="1" u="none" strike="noStrike" cap="none" dirty="0">
                        <a:latin typeface="Georgia"/>
                        <a:ea typeface="Calibri"/>
                        <a:cs typeface="Georgia"/>
                        <a:sym typeface="Calibri"/>
                      </a:endParaRPr>
                    </a:p>
                  </a:txBody>
                  <a:tcPr marL="0" marR="0" marT="0" marB="0"/>
                </a:tc>
              </a:tr>
              <a:tr h="327917">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cs-CZ" sz="800" b="1" u="none" strike="noStrike" cap="none" dirty="0" smtClean="0">
                          <a:latin typeface="Georgia"/>
                          <a:cs typeface="Georgia"/>
                        </a:rPr>
                        <a:t>« </a:t>
                      </a:r>
                      <a:r>
                        <a:rPr lang="cs-CZ" sz="800" b="1" u="none" strike="noStrike" cap="none" dirty="0" err="1" smtClean="0">
                          <a:latin typeface="Georgia"/>
                          <a:cs typeface="Georgia"/>
                        </a:rPr>
                        <a:t>sdb</a:t>
                      </a:r>
                      <a:r>
                        <a:rPr lang="cs-CZ" sz="800" b="1" u="none" strike="noStrike" cap="none" dirty="0" smtClean="0">
                          <a:latin typeface="Georgia"/>
                          <a:cs typeface="Georgia"/>
                        </a:rPr>
                        <a:t> » </a:t>
                      </a:r>
                      <a:endParaRPr lang="cs-CZ" sz="800" b="1" u="none" strike="noStrike" cap="none" dirty="0" smtClean="0">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FR" sz="800" b="1" u="none" strike="noStrike" cap="none" dirty="0" smtClean="0">
                          <a:latin typeface="Georgia"/>
                          <a:cs typeface="Georgia"/>
                        </a:rPr>
                        <a:t>salle de bain</a:t>
                      </a:r>
                      <a:endParaRPr lang="fr-FR" sz="800" b="1" u="none" strike="noStrike" cap="none" dirty="0" smtClean="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FR" sz="800" b="1" u="none" strike="noStrike" cap="none" dirty="0" smtClean="0">
                          <a:solidFill>
                            <a:schemeClr val="lt1"/>
                          </a:solidFill>
                          <a:latin typeface="Georgia"/>
                          <a:cs typeface="Georgia"/>
                        </a:rPr>
                        <a:t>« </a:t>
                      </a:r>
                      <a:r>
                        <a:rPr lang="fr" sz="800" b="1" u="none" strike="noStrike" cap="none" dirty="0" smtClean="0">
                          <a:solidFill>
                            <a:schemeClr val="lt1"/>
                          </a:solidFill>
                          <a:latin typeface="Georgia"/>
                          <a:cs typeface="Georgia"/>
                        </a:rPr>
                        <a:t>dig.</a:t>
                      </a:r>
                      <a:r>
                        <a:rPr lang="fr-FR" sz="800" b="1" u="none" strike="noStrike" cap="none" dirty="0" smtClean="0">
                          <a:solidFill>
                            <a:schemeClr val="lt1"/>
                          </a:solidFill>
                          <a:latin typeface="Georgia"/>
                          <a:cs typeface="Georgia"/>
                        </a:rPr>
                        <a:t> »</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 sz="800" b="1" u="none" strike="noStrike" cap="none" dirty="0">
                          <a:latin typeface="Georgia"/>
                          <a:cs typeface="Georgia"/>
                        </a:rPr>
                        <a:t> </a:t>
                      </a:r>
                      <a:r>
                        <a:rPr lang="fr" sz="800" b="1" u="none" strike="noStrike" cap="none" dirty="0" smtClean="0">
                          <a:latin typeface="Georgia"/>
                          <a:cs typeface="Georgia"/>
                        </a:rPr>
                        <a:t>digicode</a:t>
                      </a:r>
                      <a:endParaRPr lang="fr" sz="800" b="1" u="none" strike="noStrike" cap="none" dirty="0" smtClean="0">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0" marR="0" marT="0" marB="0"/>
                </a:tc>
              </a:tr>
              <a:tr h="327917">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it-IT" sz="800" b="1" u="none" strike="noStrike" cap="none" dirty="0" smtClean="0">
                          <a:latin typeface="Georgia"/>
                          <a:cs typeface="Georgia"/>
                        </a:rPr>
                        <a:t>« </a:t>
                      </a:r>
                      <a:r>
                        <a:rPr lang="it-IT" sz="800" b="1" u="none" strike="noStrike" cap="none" dirty="0" err="1" smtClean="0">
                          <a:latin typeface="Georgia"/>
                          <a:cs typeface="Georgia"/>
                        </a:rPr>
                        <a:t>s.d'eau</a:t>
                      </a:r>
                      <a:r>
                        <a:rPr lang="it-IT" sz="800" b="1" u="none" strike="noStrike" cap="none" dirty="0" smtClean="0">
                          <a:latin typeface="Georgia"/>
                          <a:cs typeface="Georgia"/>
                        </a:rPr>
                        <a:t> »</a:t>
                      </a:r>
                      <a:endParaRPr lang="it-IT" sz="800" b="1" u="none" strike="noStrike" cap="none" dirty="0" smtClean="0">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FR" sz="800" b="1" u="none" strike="noStrike" cap="none" dirty="0" smtClean="0">
                          <a:latin typeface="Georgia"/>
                          <a:ea typeface="Calibri"/>
                          <a:cs typeface="Georgia"/>
                          <a:sym typeface="Calibri"/>
                        </a:rPr>
                        <a:t>salle</a:t>
                      </a:r>
                      <a:r>
                        <a:rPr lang="fr-FR" sz="800" b="1" u="none" strike="noStrike" cap="none" baseline="0" dirty="0" smtClean="0">
                          <a:latin typeface="Georgia"/>
                          <a:ea typeface="Calibri"/>
                          <a:cs typeface="Georgia"/>
                          <a:sym typeface="Calibri"/>
                        </a:rPr>
                        <a:t> d’eau</a:t>
                      </a:r>
                      <a:endParaRPr lang="fr-FR" sz="800" b="1" u="none" strike="noStrike" cap="none" dirty="0" smtClean="0">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FR" sz="800" b="1" u="none" strike="noStrike" cap="none" dirty="0" smtClean="0">
                          <a:solidFill>
                            <a:schemeClr val="lt1"/>
                          </a:solidFill>
                          <a:latin typeface="Georgia"/>
                          <a:cs typeface="Georgia"/>
                        </a:rPr>
                        <a:t> « </a:t>
                      </a:r>
                      <a:r>
                        <a:rPr lang="fr" sz="800" b="1" u="none" strike="noStrike" cap="none" dirty="0" smtClean="0">
                          <a:solidFill>
                            <a:schemeClr val="lt1"/>
                          </a:solidFill>
                          <a:latin typeface="Georgia"/>
                          <a:cs typeface="Georgia"/>
                        </a:rPr>
                        <a:t>disp.</a:t>
                      </a:r>
                      <a:r>
                        <a:rPr lang="fr-FR" sz="800" b="1" u="none" strike="noStrike" cap="none" dirty="0" smtClean="0">
                          <a:solidFill>
                            <a:schemeClr val="lt1"/>
                          </a:solidFill>
                          <a:latin typeface="Georgia"/>
                          <a:cs typeface="Georgia"/>
                        </a:rPr>
                        <a:t> »</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latin typeface="Georgia"/>
                          <a:cs typeface="Georgia"/>
                        </a:rPr>
                        <a:t> </a:t>
                      </a:r>
                      <a:r>
                        <a:rPr lang="fr-FR" sz="800" b="1" u="none" strike="noStrike" cap="none" dirty="0" smtClean="0">
                          <a:latin typeface="Georgia"/>
                          <a:cs typeface="Georgia"/>
                        </a:rPr>
                        <a:t>disponible</a:t>
                      </a:r>
                      <a:endParaRPr sz="800" b="1" u="none" strike="noStrike" cap="none" dirty="0">
                        <a:latin typeface="Georgia"/>
                        <a:ea typeface="Calibri"/>
                        <a:cs typeface="Georgia"/>
                        <a:sym typeface="Calibri"/>
                      </a:endParaRPr>
                    </a:p>
                  </a:txBody>
                  <a:tcPr marL="0" marR="0" marT="0" marB="0"/>
                </a:tc>
              </a:tr>
              <a:tr h="742170">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cs-CZ" sz="800" b="1" u="none" strike="noStrike" cap="none" dirty="0" smtClean="0">
                          <a:latin typeface="Georgia"/>
                          <a:cs typeface="Georgia"/>
                        </a:rPr>
                        <a:t>« SH »</a:t>
                      </a:r>
                      <a:endParaRPr lang="cs-CZ" sz="800" b="1" u="none" strike="noStrike" cap="none" dirty="0" smtClean="0">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FR" sz="800" b="1" u="none" strike="noStrike" cap="none" dirty="0" smtClean="0">
                          <a:latin typeface="Georgia"/>
                          <a:ea typeface="Calibri"/>
                          <a:cs typeface="Georgia"/>
                          <a:sym typeface="Calibri"/>
                        </a:rPr>
                        <a:t>la surface habitable totale (terme juridique définissant l'espace habitable, qui exclut les surfaces de plancher lorsque le plafond est en dessous d'une certaine hauteur)</a:t>
                      </a: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FR" sz="800" b="1" u="none" strike="noStrike" cap="none" dirty="0" smtClean="0">
                          <a:solidFill>
                            <a:schemeClr val="lt1"/>
                          </a:solidFill>
                          <a:latin typeface="Georgia"/>
                          <a:cs typeface="Georgia"/>
                        </a:rPr>
                        <a:t> « </a:t>
                      </a:r>
                      <a:r>
                        <a:rPr lang="fr" sz="800" b="1" u="none" strike="noStrike" cap="none" dirty="0" smtClean="0">
                          <a:solidFill>
                            <a:schemeClr val="lt1"/>
                          </a:solidFill>
                          <a:latin typeface="Georgia"/>
                          <a:cs typeface="Georgia"/>
                        </a:rPr>
                        <a:t>coloc.</a:t>
                      </a:r>
                      <a:r>
                        <a:rPr lang="fr-FR" sz="800" b="1" u="none" strike="noStrike" cap="none" dirty="0" smtClean="0">
                          <a:solidFill>
                            <a:schemeClr val="lt1"/>
                          </a:solidFill>
                          <a:latin typeface="Georgia"/>
                          <a:cs typeface="Georgia"/>
                        </a:rPr>
                        <a:t> »</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latin typeface="Georgia"/>
                          <a:cs typeface="Georgia"/>
                        </a:rPr>
                        <a:t> </a:t>
                      </a:r>
                      <a:r>
                        <a:rPr lang="fr-FR" sz="800" b="1" u="none" strike="noStrike" cap="none" dirty="0" smtClean="0">
                          <a:latin typeface="Georgia"/>
                          <a:cs typeface="Georgia"/>
                        </a:rPr>
                        <a:t> colocation/colocataire</a:t>
                      </a:r>
                      <a:endParaRPr sz="800" b="1" u="none" strike="noStrike" cap="none" dirty="0">
                        <a:latin typeface="Georgia"/>
                        <a:ea typeface="Calibri"/>
                        <a:cs typeface="Georgia"/>
                        <a:sym typeface="Calibri"/>
                      </a:endParaRPr>
                    </a:p>
                  </a:txBody>
                  <a:tcPr marL="0" marR="0" marT="0" marB="0"/>
                </a:tc>
              </a:tr>
              <a:tr h="327917">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nb-NO" sz="800" b="1" u="none" strike="noStrike" cap="none" dirty="0" smtClean="0">
                          <a:latin typeface="Georgia"/>
                          <a:cs typeface="Georgia"/>
                        </a:rPr>
                        <a:t>« TBE »</a:t>
                      </a:r>
                      <a:endParaRPr lang="nb-NO" sz="800" b="1" u="none" strike="noStrike" cap="none" dirty="0" smtClean="0">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FR" sz="800" b="1" u="none" strike="noStrike" cap="none" dirty="0" smtClean="0">
                          <a:latin typeface="Georgia"/>
                          <a:ea typeface="Calibri"/>
                          <a:cs typeface="Georgia"/>
                          <a:sym typeface="Calibri"/>
                        </a:rPr>
                        <a:t>très</a:t>
                      </a:r>
                      <a:r>
                        <a:rPr lang="fr-FR" sz="800" b="1" u="none" strike="noStrike" cap="none" baseline="0" dirty="0" smtClean="0">
                          <a:latin typeface="Georgia"/>
                          <a:ea typeface="Calibri"/>
                          <a:cs typeface="Georgia"/>
                          <a:sym typeface="Calibri"/>
                        </a:rPr>
                        <a:t> bon état</a:t>
                      </a:r>
                      <a:endParaRPr lang="fr-FR" sz="800" b="1" u="none" strike="noStrike" cap="none" dirty="0" smtClean="0">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FR" sz="800" b="1" u="none" strike="noStrike" cap="none" dirty="0" smtClean="0">
                          <a:solidFill>
                            <a:schemeClr val="lt1"/>
                          </a:solidFill>
                          <a:latin typeface="Georgia"/>
                          <a:cs typeface="Georgia"/>
                        </a:rPr>
                        <a:t>  « </a:t>
                      </a:r>
                      <a:r>
                        <a:rPr lang="fr" sz="800" b="1" u="none" strike="noStrike" cap="none" dirty="0" smtClean="0">
                          <a:solidFill>
                            <a:schemeClr val="lt1"/>
                          </a:solidFill>
                          <a:latin typeface="Georgia"/>
                          <a:cs typeface="Georgia"/>
                        </a:rPr>
                        <a:t>esc.</a:t>
                      </a:r>
                      <a:r>
                        <a:rPr lang="fr-FR" sz="800" b="1" u="none" strike="noStrike" cap="none" dirty="0" smtClean="0">
                          <a:solidFill>
                            <a:schemeClr val="lt1"/>
                          </a:solidFill>
                          <a:latin typeface="Georgia"/>
                          <a:cs typeface="Georgia"/>
                        </a:rPr>
                        <a:t> »</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latin typeface="Georgia"/>
                          <a:cs typeface="Georgia"/>
                        </a:rPr>
                        <a:t> </a:t>
                      </a:r>
                      <a:r>
                        <a:rPr lang="fr-FR" sz="800" b="1" u="none" strike="noStrike" cap="none" dirty="0" smtClean="0">
                          <a:latin typeface="Georgia"/>
                          <a:cs typeface="Georgia"/>
                        </a:rPr>
                        <a:t>escalier</a:t>
                      </a:r>
                      <a:endParaRPr sz="800" b="1" u="none" strike="noStrike" cap="none" dirty="0">
                        <a:latin typeface="Georgia"/>
                        <a:ea typeface="Calibri"/>
                        <a:cs typeface="Georgia"/>
                        <a:sym typeface="Calibri"/>
                      </a:endParaRPr>
                    </a:p>
                  </a:txBody>
                  <a:tcPr marL="0" marR="0" marT="0" marB="0"/>
                </a:tc>
              </a:tr>
            </a:tbl>
          </a:graphicData>
        </a:graphic>
      </p:graphicFrame>
      <p:sp>
        <p:nvSpPr>
          <p:cNvPr id="146" name="Shape 146"/>
          <p:cNvSpPr txBox="1"/>
          <p:nvPr/>
        </p:nvSpPr>
        <p:spPr>
          <a:xfrm>
            <a:off x="137200" y="139149"/>
            <a:ext cx="7862319" cy="459503"/>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 sz="1050" b="0" i="0" u="none" strike="noStrike" cap="none" dirty="0">
                <a:solidFill>
                  <a:schemeClr val="dk1"/>
                </a:solidFill>
                <a:latin typeface="Georgia"/>
                <a:ea typeface="Calibri"/>
                <a:cs typeface="Georgia"/>
                <a:sym typeface="Calibri"/>
              </a:rPr>
              <a:t>Vous êtes actuellement à la recherche d'un logement mais les </a:t>
            </a:r>
            <a:r>
              <a:rPr lang="fr" sz="1050" b="0" i="0" u="none" strike="noStrike" cap="none" dirty="0" smtClean="0">
                <a:solidFill>
                  <a:schemeClr val="dk1"/>
                </a:solidFill>
                <a:latin typeface="Georgia"/>
                <a:ea typeface="Calibri"/>
                <a:cs typeface="Georgia"/>
                <a:sym typeface="Calibri"/>
              </a:rPr>
              <a:t>termes</a:t>
            </a:r>
            <a:r>
              <a:rPr lang="fr-FR" sz="1050" b="0" i="0" u="none" strike="noStrike" cap="none" dirty="0" smtClean="0">
                <a:solidFill>
                  <a:schemeClr val="dk1"/>
                </a:solidFill>
                <a:latin typeface="Georgia"/>
                <a:ea typeface="Calibri"/>
                <a:cs typeface="Georgia"/>
                <a:sym typeface="Calibri"/>
              </a:rPr>
              <a:t> ou les </a:t>
            </a:r>
            <a:r>
              <a:rPr lang="fr-FR" sz="1050" b="0" i="0" u="none" strike="noStrike" cap="none" dirty="0" smtClean="0">
                <a:solidFill>
                  <a:schemeClr val="dk1"/>
                </a:solidFill>
                <a:latin typeface="Georgia"/>
                <a:ea typeface="Calibri"/>
                <a:cs typeface="Georgia"/>
                <a:sym typeface="Calibri"/>
              </a:rPr>
              <a:t>abréviations</a:t>
            </a:r>
            <a:r>
              <a:rPr lang="fr" sz="1050" b="0" i="0" u="none" strike="noStrike" cap="none" dirty="0" smtClean="0">
                <a:solidFill>
                  <a:schemeClr val="dk1"/>
                </a:solidFill>
                <a:latin typeface="Georgia"/>
                <a:ea typeface="Calibri"/>
                <a:cs typeface="Georgia"/>
                <a:sym typeface="Calibri"/>
              </a:rPr>
              <a:t> </a:t>
            </a:r>
            <a:r>
              <a:rPr lang="fr" sz="1050" b="0" i="0" u="none" strike="noStrike" cap="none" dirty="0">
                <a:solidFill>
                  <a:schemeClr val="dk1"/>
                </a:solidFill>
                <a:latin typeface="Georgia"/>
                <a:ea typeface="Calibri"/>
                <a:cs typeface="Georgia"/>
                <a:sym typeface="Calibri"/>
              </a:rPr>
              <a:t>utilisés peuvent parfois </a:t>
            </a:r>
            <a:r>
              <a:rPr lang="fr" sz="1050" b="0" i="0" u="none" strike="noStrike" cap="none" dirty="0" smtClean="0">
                <a:solidFill>
                  <a:schemeClr val="dk1"/>
                </a:solidFill>
                <a:latin typeface="Georgia"/>
                <a:ea typeface="Calibri"/>
                <a:cs typeface="Georgia"/>
                <a:sym typeface="Calibri"/>
              </a:rPr>
              <a:t>rendre</a:t>
            </a:r>
            <a:r>
              <a:rPr lang="fr-FR" sz="1050" b="0" i="0" u="none" strike="noStrike" cap="none" dirty="0" smtClean="0">
                <a:solidFill>
                  <a:schemeClr val="dk1"/>
                </a:solidFill>
                <a:latin typeface="Georgia"/>
                <a:ea typeface="Calibri"/>
                <a:cs typeface="Georgia"/>
                <a:sym typeface="Calibri"/>
              </a:rPr>
              <a:t> la lecture</a:t>
            </a:r>
            <a:r>
              <a:rPr lang="fr" sz="1050" b="0" i="0" u="none" strike="noStrike" cap="none" dirty="0" smtClean="0">
                <a:solidFill>
                  <a:schemeClr val="dk1"/>
                </a:solidFill>
                <a:latin typeface="Georgia"/>
                <a:ea typeface="Calibri"/>
                <a:cs typeface="Georgia"/>
                <a:sym typeface="Calibri"/>
              </a:rPr>
              <a:t> </a:t>
            </a:r>
            <a:r>
              <a:rPr lang="fr-FR" sz="1050" dirty="0">
                <a:solidFill>
                  <a:schemeClr val="dk1"/>
                </a:solidFill>
                <a:latin typeface="Georgia"/>
                <a:ea typeface="Calibri"/>
                <a:cs typeface="Georgia"/>
                <a:sym typeface="Calibri"/>
              </a:rPr>
              <a:t>d</a:t>
            </a:r>
            <a:r>
              <a:rPr lang="fr" sz="1050" b="0" i="0" u="none" strike="noStrike" cap="none" dirty="0" smtClean="0">
                <a:solidFill>
                  <a:schemeClr val="dk1"/>
                </a:solidFill>
                <a:latin typeface="Georgia"/>
                <a:ea typeface="Calibri"/>
                <a:cs typeface="Georgia"/>
                <a:sym typeface="Calibri"/>
              </a:rPr>
              <a:t>es annonces</a:t>
            </a:r>
            <a:r>
              <a:rPr lang="fr-FR" sz="1050" b="0" i="0" u="none" strike="noStrike" cap="none" dirty="0" smtClean="0">
                <a:solidFill>
                  <a:schemeClr val="dk1"/>
                </a:solidFill>
                <a:latin typeface="Georgia"/>
                <a:ea typeface="Calibri"/>
                <a:cs typeface="Georgia"/>
                <a:sym typeface="Calibri"/>
              </a:rPr>
              <a:t> difficile</a:t>
            </a:r>
            <a:r>
              <a:rPr lang="fr" sz="1050" b="0" i="0" u="none" strike="noStrike" cap="none" dirty="0" smtClean="0">
                <a:solidFill>
                  <a:schemeClr val="dk1"/>
                </a:solidFill>
                <a:latin typeface="Georgia"/>
                <a:ea typeface="Calibri"/>
                <a:cs typeface="Georgia"/>
                <a:sym typeface="Calibri"/>
              </a:rPr>
              <a:t>. </a:t>
            </a:r>
            <a:r>
              <a:rPr lang="fr" sz="1050" b="0" i="0" u="none" strike="noStrike" cap="none" dirty="0">
                <a:solidFill>
                  <a:schemeClr val="dk1"/>
                </a:solidFill>
                <a:latin typeface="Georgia"/>
                <a:ea typeface="Calibri"/>
                <a:cs typeface="Georgia"/>
                <a:sym typeface="Calibri"/>
              </a:rPr>
              <a:t>Voici une liste non exhaustive du vocabulaire pour vous aider :</a:t>
            </a:r>
            <a:endParaRPr sz="900" b="0" i="0" u="none" strike="noStrike" cap="none" dirty="0">
              <a:solidFill>
                <a:srgbClr val="000000"/>
              </a:solidFill>
              <a:latin typeface="Georgia"/>
              <a:cs typeface="Georgia"/>
              <a:sym typeface="Arial"/>
            </a:endParaRPr>
          </a:p>
          <a:p>
            <a:pPr marL="0" marR="0" lvl="0" indent="0" algn="l" rtl="0">
              <a:lnSpc>
                <a:spcPct val="100000"/>
              </a:lnSpc>
              <a:spcBef>
                <a:spcPts val="0"/>
              </a:spcBef>
              <a:spcAft>
                <a:spcPts val="0"/>
              </a:spcAft>
              <a:buClr>
                <a:srgbClr val="000000"/>
              </a:buClr>
              <a:buSzPts val="1400"/>
              <a:buFont typeface="Arial"/>
              <a:buNone/>
            </a:pPr>
            <a:endParaRPr sz="1400" b="0" i="1" u="none" strike="noStrike" cap="none" dirty="0">
              <a:solidFill>
                <a:schemeClr val="dk1"/>
              </a:solidFill>
              <a:latin typeface="Calibri"/>
              <a:ea typeface="Calibri"/>
              <a:cs typeface="Calibri"/>
              <a:sym typeface="Calibri"/>
            </a:endParaRPr>
          </a:p>
        </p:txBody>
      </p:sp>
      <p:pic>
        <p:nvPicPr>
          <p:cNvPr id="5" name="Image 4"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84286"/>
            <a:ext cx="814367" cy="257340"/>
          </a:xfrm>
          <a:prstGeom prst="rect">
            <a:avLst/>
          </a:prstGeom>
        </p:spPr>
      </p:pic>
      <p:pic>
        <p:nvPicPr>
          <p:cNvPr id="6" name="Image 5"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500" y="4832444"/>
            <a:ext cx="814367" cy="257340"/>
          </a:xfrm>
          <a:prstGeom prst="rect">
            <a:avLst/>
          </a:prstGeom>
        </p:spPr>
      </p:pic>
      <p:pic>
        <p:nvPicPr>
          <p:cNvPr id="10" name="Image 9"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39921"/>
            <a:ext cx="616076" cy="6160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a:hlinkClick r:id="rId3" action="ppaction://hlinksldjump"/>
          </p:cNvPr>
          <p:cNvSpPr/>
          <p:nvPr/>
        </p:nvSpPr>
        <p:spPr>
          <a:xfrm>
            <a:off x="521296" y="1307791"/>
            <a:ext cx="1320203" cy="1367148"/>
          </a:xfrm>
          <a:prstGeom prst="roundRect">
            <a:avLst>
              <a:gd name="adj" fmla="val 16667"/>
            </a:avLst>
          </a:prstGeom>
          <a:solidFill>
            <a:srgbClr val="92D050"/>
          </a:solidFill>
          <a:ln w="19050" cap="flat" cmpd="sng">
            <a:solidFill>
              <a:schemeClr val="accent3">
                <a:lumMod val="75000"/>
              </a:schemeClr>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152" name="Shape 152"/>
          <p:cNvSpPr txBox="1"/>
          <p:nvPr/>
        </p:nvSpPr>
        <p:spPr>
          <a:xfrm>
            <a:off x="521296" y="1620522"/>
            <a:ext cx="1317455" cy="1042441"/>
          </a:xfrm>
          <a:prstGeom prst="rect">
            <a:avLst/>
          </a:prstGeom>
          <a:noFill/>
          <a:ln>
            <a:noFill/>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fr" dirty="0">
                <a:solidFill>
                  <a:schemeClr val="dk1"/>
                </a:solidFill>
                <a:latin typeface="Chalkboard SE Regular"/>
                <a:ea typeface="Calibri"/>
                <a:cs typeface="Chalkboard SE Regular"/>
                <a:sym typeface="Calibri"/>
              </a:rPr>
              <a:t>3.1 </a:t>
            </a:r>
            <a:endParaRPr dirty="0">
              <a:solidFill>
                <a:schemeClr val="dk1"/>
              </a:solidFill>
              <a:latin typeface="Chalkboard SE Regular"/>
              <a:ea typeface="Calibri"/>
              <a:cs typeface="Chalkboard SE Regular"/>
            </a:endParaRPr>
          </a:p>
          <a:p>
            <a:pPr marL="0" marR="0" lvl="0" indent="0" algn="ctr" rtl="0">
              <a:lnSpc>
                <a:spcPct val="100000"/>
              </a:lnSpc>
              <a:spcBef>
                <a:spcPts val="0"/>
              </a:spcBef>
              <a:spcAft>
                <a:spcPts val="0"/>
              </a:spcAft>
              <a:buClr>
                <a:srgbClr val="000000"/>
              </a:buClr>
              <a:buSzPts val="1400"/>
              <a:buFont typeface="Arial"/>
              <a:buNone/>
            </a:pPr>
            <a:r>
              <a:rPr lang="fr-FR" sz="1300" dirty="0" smtClean="0">
                <a:solidFill>
                  <a:schemeClr val="dk1"/>
                </a:solidFill>
                <a:latin typeface="Chalkboard SE Regular"/>
                <a:ea typeface="Calibri"/>
                <a:cs typeface="Chalkboard SE Regular"/>
                <a:sym typeface="Calibri"/>
              </a:rPr>
              <a:t>La </a:t>
            </a:r>
            <a:r>
              <a:rPr lang="fr-FR" sz="1300" dirty="0">
                <a:solidFill>
                  <a:schemeClr val="dk1"/>
                </a:solidFill>
                <a:latin typeface="Chalkboard SE Regular"/>
                <a:ea typeface="Calibri"/>
                <a:cs typeface="Chalkboard SE Regular"/>
                <a:sym typeface="Calibri"/>
              </a:rPr>
              <a:t>p</a:t>
            </a:r>
            <a:r>
              <a:rPr lang="fr" sz="1300" dirty="0" smtClean="0">
                <a:solidFill>
                  <a:schemeClr val="dk1"/>
                </a:solidFill>
                <a:latin typeface="Chalkboard SE Regular"/>
                <a:ea typeface="Calibri"/>
                <a:cs typeface="Chalkboard SE Regular"/>
                <a:sym typeface="Calibri"/>
              </a:rPr>
              <a:t>répar</a:t>
            </a:r>
            <a:r>
              <a:rPr lang="fr-FR" sz="1300" dirty="0" err="1">
                <a:solidFill>
                  <a:schemeClr val="dk1"/>
                </a:solidFill>
                <a:latin typeface="Chalkboard SE Regular"/>
                <a:ea typeface="Calibri"/>
                <a:cs typeface="Chalkboard SE Regular"/>
                <a:sym typeface="Calibri"/>
              </a:rPr>
              <a:t>ation</a:t>
            </a:r>
            <a:r>
              <a:rPr lang="fr" sz="1300" dirty="0">
                <a:solidFill>
                  <a:schemeClr val="dk1"/>
                </a:solidFill>
                <a:latin typeface="Chalkboard SE Regular"/>
                <a:ea typeface="Calibri"/>
                <a:cs typeface="Chalkboard SE Regular"/>
                <a:sym typeface="Calibri"/>
              </a:rPr>
              <a:t> </a:t>
            </a:r>
            <a:r>
              <a:rPr lang="fr-FR" sz="1300" dirty="0">
                <a:solidFill>
                  <a:schemeClr val="dk1"/>
                </a:solidFill>
                <a:latin typeface="Chalkboard SE Regular"/>
                <a:ea typeface="Calibri"/>
                <a:cs typeface="Chalkboard SE Regular"/>
                <a:sym typeface="Calibri"/>
              </a:rPr>
              <a:t>du</a:t>
            </a:r>
            <a:r>
              <a:rPr lang="fr" sz="1300" dirty="0">
                <a:solidFill>
                  <a:schemeClr val="dk1"/>
                </a:solidFill>
                <a:latin typeface="Chalkboard SE Regular"/>
                <a:ea typeface="Calibri"/>
                <a:cs typeface="Chalkboard SE Regular"/>
                <a:sym typeface="Calibri"/>
              </a:rPr>
              <a:t> dossier</a:t>
            </a:r>
            <a:r>
              <a:rPr lang="fr" sz="1400" b="0" i="0" u="none" strike="noStrike" cap="none" dirty="0">
                <a:solidFill>
                  <a:schemeClr val="dk1"/>
                </a:solidFill>
                <a:latin typeface="Calibri"/>
                <a:ea typeface="Calibri"/>
                <a:cs typeface="Calibri"/>
                <a:sym typeface="Calibri"/>
              </a:rPr>
              <a:t>	</a:t>
            </a:r>
            <a:endParaRPr sz="1400" b="0" i="0" u="none" strike="noStrike" cap="none" dirty="0">
              <a:solidFill>
                <a:schemeClr val="dk1"/>
              </a:solidFill>
              <a:latin typeface="Calibri"/>
              <a:ea typeface="Calibri"/>
              <a:cs typeface="Calibri"/>
              <a:sym typeface="Calibri"/>
            </a:endParaRPr>
          </a:p>
        </p:txBody>
      </p:sp>
      <p:sp>
        <p:nvSpPr>
          <p:cNvPr id="153" name="Shape 153">
            <a:hlinkClick r:id="rId4" action="ppaction://hlinksldjump"/>
          </p:cNvPr>
          <p:cNvSpPr/>
          <p:nvPr/>
        </p:nvSpPr>
        <p:spPr>
          <a:xfrm>
            <a:off x="2056748" y="1307790"/>
            <a:ext cx="1393282" cy="1364651"/>
          </a:xfrm>
          <a:prstGeom prst="roundRect">
            <a:avLst>
              <a:gd name="adj" fmla="val 18047"/>
            </a:avLst>
          </a:prstGeom>
          <a:solidFill>
            <a:srgbClr val="92D050"/>
          </a:solidFill>
          <a:ln w="19050" cap="flat" cmpd="sng">
            <a:solidFill>
              <a:srgbClr val="5D9936"/>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200"/>
              <a:buFont typeface="Calibri"/>
              <a:buNone/>
            </a:pPr>
            <a:endParaRPr sz="1200" b="0" i="0" u="none" strike="noStrike" cap="none" dirty="0">
              <a:solidFill>
                <a:schemeClr val="dk1"/>
              </a:solidFill>
              <a:latin typeface="Calibri"/>
              <a:ea typeface="Calibri"/>
              <a:cs typeface="Calibri"/>
              <a:sym typeface="Calibri"/>
            </a:endParaRPr>
          </a:p>
          <a:p>
            <a:pPr marL="0" marR="0" lvl="0" indent="0" algn="ctr" rtl="0">
              <a:lnSpc>
                <a:spcPct val="90000"/>
              </a:lnSpc>
              <a:spcBef>
                <a:spcPts val="0"/>
              </a:spcBef>
              <a:spcAft>
                <a:spcPts val="0"/>
              </a:spcAft>
              <a:buClr>
                <a:schemeClr val="dk1"/>
              </a:buClr>
              <a:buSzPts val="1200"/>
              <a:buFont typeface="Calibri"/>
              <a:buNone/>
            </a:pPr>
            <a:r>
              <a:rPr lang="fr" b="0" i="0" u="none" strike="noStrike" cap="none" dirty="0">
                <a:solidFill>
                  <a:schemeClr val="dk1"/>
                </a:solidFill>
                <a:latin typeface="Chalkboard SE Regular"/>
                <a:ea typeface="Calibri"/>
                <a:cs typeface="Chalkboard SE Regular"/>
                <a:sym typeface="Calibri"/>
              </a:rPr>
              <a:t>3.2 </a:t>
            </a:r>
            <a:endParaRPr lang="fr-FR" dirty="0">
              <a:latin typeface="Chalkboard SE Regular"/>
              <a:cs typeface="Chalkboard SE Regular"/>
            </a:endParaRPr>
          </a:p>
          <a:p>
            <a:pPr marL="0" marR="0" lvl="0" indent="0" algn="ctr" rtl="0">
              <a:lnSpc>
                <a:spcPct val="90000"/>
              </a:lnSpc>
              <a:spcBef>
                <a:spcPts val="0"/>
              </a:spcBef>
              <a:spcAft>
                <a:spcPts val="0"/>
              </a:spcAft>
              <a:buClr>
                <a:schemeClr val="dk1"/>
              </a:buClr>
              <a:buSzPts val="1200"/>
              <a:buFont typeface="Calibri"/>
              <a:buNone/>
            </a:pPr>
            <a:r>
              <a:rPr lang="fr" sz="1300" b="0" i="0" u="none" strike="noStrike" cap="none" dirty="0" smtClean="0">
                <a:solidFill>
                  <a:schemeClr val="dk1"/>
                </a:solidFill>
                <a:latin typeface="Chalkboard SE Regular"/>
                <a:ea typeface="Calibri"/>
                <a:cs typeface="Chalkboard SE Regular"/>
                <a:sym typeface="Calibri"/>
              </a:rPr>
              <a:t> </a:t>
            </a:r>
            <a:r>
              <a:rPr lang="fr-FR" sz="1300" dirty="0" smtClean="0">
                <a:solidFill>
                  <a:schemeClr val="dk1"/>
                </a:solidFill>
                <a:latin typeface="Chalkboard SE Regular"/>
                <a:ea typeface="Calibri"/>
                <a:cs typeface="Chalkboard SE Regular"/>
                <a:sym typeface="Calibri"/>
              </a:rPr>
              <a:t>Le</a:t>
            </a:r>
            <a:r>
              <a:rPr lang="fr" sz="1300" b="0" i="0" u="none" strike="noStrike" cap="none" dirty="0" smtClean="0">
                <a:solidFill>
                  <a:schemeClr val="dk1"/>
                </a:solidFill>
                <a:latin typeface="Chalkboard SE Regular"/>
                <a:ea typeface="Calibri"/>
                <a:cs typeface="Chalkboard SE Regular"/>
                <a:sym typeface="Calibri"/>
              </a:rPr>
              <a:t> </a:t>
            </a:r>
            <a:r>
              <a:rPr lang="fr" sz="1300" b="0" i="0" u="none" strike="noStrike" cap="none" dirty="0">
                <a:solidFill>
                  <a:schemeClr val="dk1"/>
                </a:solidFill>
                <a:latin typeface="Chalkboard SE Regular"/>
                <a:ea typeface="Calibri"/>
                <a:cs typeface="Chalkboard SE Regular"/>
                <a:sym typeface="Calibri"/>
              </a:rPr>
              <a:t>contrat de location</a:t>
            </a:r>
            <a:br>
              <a:rPr lang="fr" sz="1300" b="0" i="0" u="none" strike="noStrike" cap="none" dirty="0">
                <a:solidFill>
                  <a:schemeClr val="dk1"/>
                </a:solidFill>
                <a:latin typeface="Chalkboard SE Regular"/>
                <a:ea typeface="Calibri"/>
                <a:cs typeface="Chalkboard SE Regular"/>
                <a:sym typeface="Calibri"/>
              </a:rPr>
            </a:br>
            <a:endParaRPr sz="1300" b="0" i="0" u="none" strike="noStrike" cap="none" dirty="0">
              <a:solidFill>
                <a:schemeClr val="dk1"/>
              </a:solidFill>
              <a:latin typeface="Chalkboard SE Regular"/>
              <a:ea typeface="Calibri"/>
              <a:cs typeface="Chalkboard SE Regular"/>
              <a:sym typeface="Calibri"/>
            </a:endParaRPr>
          </a:p>
        </p:txBody>
      </p:sp>
      <p:sp>
        <p:nvSpPr>
          <p:cNvPr id="154" name="Shape 154">
            <a:hlinkClick r:id="rId5" action="ppaction://hlinksldjump"/>
          </p:cNvPr>
          <p:cNvSpPr/>
          <p:nvPr/>
        </p:nvSpPr>
        <p:spPr>
          <a:xfrm>
            <a:off x="7044391" y="1275554"/>
            <a:ext cx="1353208" cy="1396885"/>
          </a:xfrm>
          <a:prstGeom prst="roundRect">
            <a:avLst>
              <a:gd name="adj" fmla="val 18047"/>
            </a:avLst>
          </a:prstGeom>
          <a:solidFill>
            <a:srgbClr val="92D050"/>
          </a:solidFill>
          <a:ln w="19050" cap="flat" cmpd="sng">
            <a:solidFill>
              <a:srgbClr val="5D9936"/>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r>
              <a:rPr lang="fr" sz="1300" b="0" i="0" u="none" strike="noStrike" cap="none" dirty="0" smtClean="0">
                <a:solidFill>
                  <a:schemeClr val="dk1"/>
                </a:solidFill>
                <a:latin typeface="Chalkboard SE Regular"/>
                <a:ea typeface="Calibri"/>
                <a:cs typeface="Chalkboard SE Regular"/>
                <a:sym typeface="Calibri"/>
              </a:rPr>
              <a:t>3.</a:t>
            </a:r>
            <a:r>
              <a:rPr lang="fr-FR" sz="1300" b="0" i="0" u="none" strike="noStrike" cap="none" dirty="0" smtClean="0">
                <a:solidFill>
                  <a:schemeClr val="dk1"/>
                </a:solidFill>
                <a:latin typeface="Chalkboard SE Regular"/>
                <a:ea typeface="Calibri"/>
                <a:cs typeface="Chalkboard SE Regular"/>
                <a:sym typeface="Calibri"/>
              </a:rPr>
              <a:t>5</a:t>
            </a:r>
            <a:r>
              <a:rPr lang="fr" sz="1300" b="0" i="0" u="none" strike="noStrike" cap="none" dirty="0" smtClean="0">
                <a:solidFill>
                  <a:schemeClr val="dk1"/>
                </a:solidFill>
                <a:latin typeface="Chalkboard SE Regular"/>
                <a:ea typeface="Calibri"/>
                <a:cs typeface="Chalkboard SE Regular"/>
                <a:sym typeface="Calibri"/>
              </a:rPr>
              <a:t> </a:t>
            </a:r>
            <a:endParaRPr sz="1300" b="0" i="0" u="none" strike="noStrike" cap="none" dirty="0">
              <a:solidFill>
                <a:srgbClr val="000000"/>
              </a:solidFill>
              <a:latin typeface="Chalkboard SE Regular"/>
              <a:cs typeface="Chalkboard SE Regular"/>
              <a:sym typeface="Arial"/>
            </a:endParaRPr>
          </a:p>
          <a:p>
            <a:pPr marL="0" marR="0" lvl="0" indent="0" algn="ctr" rtl="0">
              <a:lnSpc>
                <a:spcPct val="90000"/>
              </a:lnSpc>
              <a:spcBef>
                <a:spcPts val="0"/>
              </a:spcBef>
              <a:spcAft>
                <a:spcPts val="0"/>
              </a:spcAft>
              <a:buClr>
                <a:schemeClr val="dk1"/>
              </a:buClr>
              <a:buSzPts val="1400"/>
              <a:buFont typeface="Calibri"/>
              <a:buNone/>
            </a:pPr>
            <a:r>
              <a:rPr lang="fr" sz="1300" b="0" i="0" u="none" strike="noStrike" cap="none" dirty="0">
                <a:solidFill>
                  <a:schemeClr val="dk1"/>
                </a:solidFill>
                <a:latin typeface="Chalkboard SE Regular"/>
                <a:ea typeface="Calibri"/>
                <a:cs typeface="Chalkboard SE Regular"/>
                <a:sym typeface="Calibri"/>
              </a:rPr>
              <a:t>L’état des lieux</a:t>
            </a:r>
            <a:endParaRPr sz="1300" b="0" i="0" u="none" strike="noStrike" cap="none" dirty="0">
              <a:solidFill>
                <a:schemeClr val="dk1"/>
              </a:solidFill>
              <a:latin typeface="Chalkboard SE Regular"/>
              <a:ea typeface="Calibri"/>
              <a:cs typeface="Chalkboard SE Regular"/>
              <a:sym typeface="Calibri"/>
            </a:endParaRPr>
          </a:p>
        </p:txBody>
      </p:sp>
      <p:sp>
        <p:nvSpPr>
          <p:cNvPr id="155" name="Shape 155">
            <a:hlinkClick r:id="rId6" action="ppaction://hlinksldjump"/>
          </p:cNvPr>
          <p:cNvSpPr/>
          <p:nvPr/>
        </p:nvSpPr>
        <p:spPr>
          <a:xfrm>
            <a:off x="3677732" y="1312099"/>
            <a:ext cx="1421487" cy="1353702"/>
          </a:xfrm>
          <a:prstGeom prst="roundRect">
            <a:avLst>
              <a:gd name="adj" fmla="val 18047"/>
            </a:avLst>
          </a:prstGeom>
          <a:solidFill>
            <a:srgbClr val="92D050"/>
          </a:solidFill>
          <a:ln w="19050" cap="flat" cmpd="sng">
            <a:solidFill>
              <a:srgbClr val="5D9936"/>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r>
              <a:rPr lang="fr" sz="1300" dirty="0" smtClean="0">
                <a:solidFill>
                  <a:schemeClr val="dk1"/>
                </a:solidFill>
                <a:latin typeface="Chalkboard SE Regular"/>
                <a:ea typeface="Calibri"/>
                <a:cs typeface="Chalkboard SE Regular"/>
                <a:sym typeface="Calibri"/>
              </a:rPr>
              <a:t>3.</a:t>
            </a:r>
            <a:r>
              <a:rPr lang="fr-FR" sz="1300" dirty="0" smtClean="0">
                <a:solidFill>
                  <a:schemeClr val="dk1"/>
                </a:solidFill>
                <a:latin typeface="Chalkboard SE Regular"/>
                <a:ea typeface="Calibri"/>
                <a:cs typeface="Chalkboard SE Regular"/>
                <a:sym typeface="Calibri"/>
              </a:rPr>
              <a:t>3</a:t>
            </a:r>
            <a:r>
              <a:rPr lang="fr" sz="1300" b="0" i="0" u="none" strike="noStrike" cap="none" dirty="0" smtClean="0">
                <a:solidFill>
                  <a:schemeClr val="dk1"/>
                </a:solidFill>
                <a:latin typeface="Chalkboard SE Regular"/>
                <a:ea typeface="Calibri"/>
                <a:cs typeface="Chalkboard SE Regular"/>
                <a:sym typeface="Calibri"/>
              </a:rPr>
              <a:t> </a:t>
            </a:r>
            <a:endParaRPr sz="1300" b="0" i="0" u="none" strike="noStrike" cap="none" dirty="0">
              <a:solidFill>
                <a:srgbClr val="000000"/>
              </a:solidFill>
              <a:latin typeface="Chalkboard SE Regular"/>
              <a:cs typeface="Chalkboard SE Regular"/>
              <a:sym typeface="Arial"/>
            </a:endParaRPr>
          </a:p>
          <a:p>
            <a:pPr marL="0" marR="0" lvl="0" indent="0" algn="ctr" rtl="0">
              <a:lnSpc>
                <a:spcPct val="90000"/>
              </a:lnSpc>
              <a:spcBef>
                <a:spcPts val="0"/>
              </a:spcBef>
              <a:spcAft>
                <a:spcPts val="0"/>
              </a:spcAft>
              <a:buClr>
                <a:schemeClr val="dk1"/>
              </a:buClr>
              <a:buSzPts val="1200"/>
              <a:buFont typeface="Calibri"/>
              <a:buNone/>
            </a:pPr>
            <a:r>
              <a:rPr lang="fr" sz="1300" b="0" i="0" u="none" strike="noStrike" cap="none" dirty="0">
                <a:solidFill>
                  <a:schemeClr val="dk1"/>
                </a:solidFill>
                <a:latin typeface="Chalkboard SE Regular"/>
                <a:ea typeface="Calibri"/>
                <a:cs typeface="Chalkboard SE Regular"/>
                <a:sym typeface="Calibri"/>
              </a:rPr>
              <a:t>Les responsabilités du locataire</a:t>
            </a:r>
            <a:endParaRPr sz="1300" b="0" i="0" u="none" strike="noStrike" cap="none" dirty="0">
              <a:solidFill>
                <a:schemeClr val="dk1"/>
              </a:solidFill>
              <a:latin typeface="Chalkboard SE Regular"/>
              <a:ea typeface="Calibri"/>
              <a:cs typeface="Chalkboard SE Regular"/>
              <a:sym typeface="Calibri"/>
            </a:endParaRPr>
          </a:p>
        </p:txBody>
      </p:sp>
      <p:sp>
        <p:nvSpPr>
          <p:cNvPr id="156" name="Shape 156">
            <a:hlinkClick r:id="rId7" action="ppaction://hlinksldjump"/>
          </p:cNvPr>
          <p:cNvSpPr/>
          <p:nvPr/>
        </p:nvSpPr>
        <p:spPr>
          <a:xfrm>
            <a:off x="5328038" y="1291375"/>
            <a:ext cx="1458284" cy="1383562"/>
          </a:xfrm>
          <a:prstGeom prst="roundRect">
            <a:avLst>
              <a:gd name="adj" fmla="val 18047"/>
            </a:avLst>
          </a:prstGeom>
          <a:solidFill>
            <a:srgbClr val="92D050"/>
          </a:solidFill>
          <a:ln w="19050" cap="flat" cmpd="sng">
            <a:solidFill>
              <a:srgbClr val="5D9936"/>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r>
              <a:rPr lang="fr" sz="1300" dirty="0" smtClean="0">
                <a:solidFill>
                  <a:schemeClr val="dk1"/>
                </a:solidFill>
                <a:latin typeface="Chalkboard SE Regular"/>
                <a:ea typeface="Calibri"/>
                <a:cs typeface="Chalkboard SE Regular"/>
                <a:sym typeface="Calibri"/>
              </a:rPr>
              <a:t>3.</a:t>
            </a:r>
            <a:r>
              <a:rPr lang="fr-FR" sz="1300" dirty="0">
                <a:solidFill>
                  <a:schemeClr val="dk1"/>
                </a:solidFill>
                <a:latin typeface="Chalkboard SE Regular"/>
                <a:ea typeface="Calibri"/>
                <a:cs typeface="Chalkboard SE Regular"/>
                <a:sym typeface="Calibri"/>
              </a:rPr>
              <a:t>4</a:t>
            </a:r>
            <a:r>
              <a:rPr lang="fr" sz="1300" dirty="0" smtClean="0">
                <a:solidFill>
                  <a:schemeClr val="dk1"/>
                </a:solidFill>
                <a:latin typeface="Chalkboard SE Regular"/>
                <a:ea typeface="Calibri"/>
                <a:cs typeface="Chalkboard SE Regular"/>
                <a:sym typeface="Calibri"/>
              </a:rPr>
              <a:t> </a:t>
            </a:r>
            <a:endParaRPr sz="1300" dirty="0">
              <a:solidFill>
                <a:schemeClr val="dk1"/>
              </a:solidFill>
              <a:latin typeface="Chalkboard SE Regular"/>
              <a:ea typeface="Calibri"/>
              <a:cs typeface="Chalkboard SE Regular"/>
            </a:endParaRPr>
          </a:p>
          <a:p>
            <a:pPr marL="0" marR="0" lvl="0" indent="0" algn="ctr" rtl="0">
              <a:lnSpc>
                <a:spcPct val="90000"/>
              </a:lnSpc>
              <a:spcBef>
                <a:spcPts val="0"/>
              </a:spcBef>
              <a:spcAft>
                <a:spcPts val="0"/>
              </a:spcAft>
              <a:buClr>
                <a:schemeClr val="dk1"/>
              </a:buClr>
              <a:buSzPts val="1200"/>
              <a:buFont typeface="Calibri"/>
              <a:buNone/>
            </a:pPr>
            <a:r>
              <a:rPr lang="fr" sz="1300" b="0" i="0" u="none" strike="noStrike" cap="none" dirty="0">
                <a:solidFill>
                  <a:schemeClr val="dk1"/>
                </a:solidFill>
                <a:latin typeface="Chalkboard SE Regular"/>
                <a:ea typeface="Calibri"/>
                <a:cs typeface="Chalkboard SE Regular"/>
                <a:sym typeface="Calibri"/>
              </a:rPr>
              <a:t>Les </a:t>
            </a:r>
            <a:r>
              <a:rPr lang="fr" sz="1300" dirty="0">
                <a:solidFill>
                  <a:schemeClr val="dk1"/>
                </a:solidFill>
                <a:latin typeface="Chalkboard SE Regular"/>
                <a:ea typeface="Calibri"/>
                <a:cs typeface="Chalkboard SE Regular"/>
                <a:sym typeface="Calibri"/>
              </a:rPr>
              <a:t>responsabilités</a:t>
            </a:r>
            <a:r>
              <a:rPr lang="fr" sz="1300" b="0" i="0" u="none" strike="noStrike" cap="none" dirty="0">
                <a:solidFill>
                  <a:schemeClr val="dk1"/>
                </a:solidFill>
                <a:latin typeface="Chalkboard SE Regular"/>
                <a:ea typeface="Calibri"/>
                <a:cs typeface="Chalkboard SE Regular"/>
                <a:sym typeface="Calibri"/>
              </a:rPr>
              <a:t> du propriétaire</a:t>
            </a:r>
            <a:endParaRPr sz="1300" b="0" i="0" u="none" strike="noStrike" cap="none" dirty="0">
              <a:solidFill>
                <a:schemeClr val="dk1"/>
              </a:solidFill>
              <a:latin typeface="Chalkboard SE Regular"/>
              <a:ea typeface="Calibri"/>
              <a:cs typeface="Chalkboard SE Regular"/>
              <a:sym typeface="Calibri"/>
            </a:endParaRPr>
          </a:p>
        </p:txBody>
      </p:sp>
      <p:sp>
        <p:nvSpPr>
          <p:cNvPr id="157" name="Shape 157"/>
          <p:cNvSpPr txBox="1"/>
          <p:nvPr/>
        </p:nvSpPr>
        <p:spPr>
          <a:xfrm>
            <a:off x="521296" y="504089"/>
            <a:ext cx="7876303" cy="392415"/>
          </a:xfrm>
          <a:prstGeom prst="rect">
            <a:avLst/>
          </a:prstGeom>
          <a:noFill/>
          <a:ln w="38100" cap="flat" cmpd="sng">
            <a:solidFill>
              <a:schemeClr val="accent3">
                <a:lumMod val="75000"/>
              </a:schemeClr>
            </a:solidFill>
            <a:prstDash val="solid"/>
            <a:round/>
            <a:headEnd type="none" w="sm" len="sm"/>
            <a:tailEnd type="none" w="sm" len="sm"/>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2100"/>
              <a:buFont typeface="Arial"/>
              <a:buNone/>
            </a:pPr>
            <a:r>
              <a:rPr lang="fr" sz="2100" b="0" i="0" u="none" strike="noStrike" cap="none" dirty="0">
                <a:solidFill>
                  <a:schemeClr val="dk1"/>
                </a:solidFill>
                <a:latin typeface="Chalkboard SE Regular"/>
                <a:ea typeface="Calibri"/>
                <a:cs typeface="Chalkboard SE Regular"/>
                <a:sym typeface="Calibri"/>
              </a:rPr>
              <a:t>3. SIGNER UN CONTRAT DE LOCATION </a:t>
            </a:r>
            <a:r>
              <a:rPr lang="fr" sz="2100" b="0" i="0" u="none" strike="noStrike" cap="none" dirty="0" smtClean="0">
                <a:solidFill>
                  <a:schemeClr val="dk1"/>
                </a:solidFill>
                <a:latin typeface="Chalkboard SE Regular"/>
                <a:ea typeface="Calibri"/>
                <a:cs typeface="Chalkboard SE Regular"/>
                <a:sym typeface="Calibri"/>
              </a:rPr>
              <a:t>(</a:t>
            </a:r>
            <a:r>
              <a:rPr lang="fr-FR" sz="2100" dirty="0" smtClean="0">
                <a:solidFill>
                  <a:schemeClr val="dk1"/>
                </a:solidFill>
                <a:latin typeface="Chalkboard SE Regular"/>
                <a:ea typeface="Calibri"/>
                <a:cs typeface="Chalkboard SE Regular"/>
                <a:sym typeface="Calibri"/>
              </a:rPr>
              <a:t>BAIL</a:t>
            </a:r>
            <a:r>
              <a:rPr lang="fr" sz="2100" b="0" i="0" u="none" strike="noStrike" cap="none" dirty="0" smtClean="0">
                <a:solidFill>
                  <a:schemeClr val="dk1"/>
                </a:solidFill>
                <a:latin typeface="Chalkboard SE Regular"/>
                <a:ea typeface="Calibri"/>
                <a:cs typeface="Chalkboard SE Regular"/>
                <a:sym typeface="Calibri"/>
              </a:rPr>
              <a:t>)</a:t>
            </a:r>
            <a:endParaRPr sz="2100" b="0" i="0" u="none" strike="noStrike" cap="none" dirty="0">
              <a:solidFill>
                <a:schemeClr val="dk1"/>
              </a:solidFill>
              <a:latin typeface="Chalkboard SE Regular"/>
              <a:ea typeface="Calibri"/>
              <a:cs typeface="Chalkboard SE Regular"/>
              <a:sym typeface="Calibri"/>
            </a:endParaRPr>
          </a:p>
        </p:txBody>
      </p:sp>
      <p:pic>
        <p:nvPicPr>
          <p:cNvPr id="15" name="Image 14" descr="35-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8764404">
            <a:off x="6725447" y="2554360"/>
            <a:ext cx="452288" cy="559633"/>
          </a:xfrm>
          <a:prstGeom prst="rect">
            <a:avLst/>
          </a:prstGeom>
        </p:spPr>
      </p:pic>
      <p:pic>
        <p:nvPicPr>
          <p:cNvPr id="16" name="Image 15" descr="29-arrow.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646313">
            <a:off x="54082" y="799262"/>
            <a:ext cx="477109" cy="623714"/>
          </a:xfrm>
          <a:prstGeom prst="rect">
            <a:avLst/>
          </a:prstGeom>
        </p:spPr>
      </p:pic>
      <p:pic>
        <p:nvPicPr>
          <p:cNvPr id="17" name="Image 16" descr="35-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8764404">
            <a:off x="5010661" y="2545655"/>
            <a:ext cx="452288" cy="559633"/>
          </a:xfrm>
          <a:prstGeom prst="rect">
            <a:avLst/>
          </a:prstGeom>
        </p:spPr>
      </p:pic>
      <p:pic>
        <p:nvPicPr>
          <p:cNvPr id="18" name="Image 17" descr="35-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8764404">
            <a:off x="3371698" y="2565380"/>
            <a:ext cx="452288" cy="559633"/>
          </a:xfrm>
          <a:prstGeom prst="rect">
            <a:avLst/>
          </a:prstGeom>
        </p:spPr>
      </p:pic>
      <p:pic>
        <p:nvPicPr>
          <p:cNvPr id="19" name="Image 18" descr="35-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8764404">
            <a:off x="1751694" y="2547200"/>
            <a:ext cx="452288" cy="559633"/>
          </a:xfrm>
          <a:prstGeom prst="rect">
            <a:avLst/>
          </a:prstGeom>
        </p:spPr>
      </p:pic>
      <p:pic>
        <p:nvPicPr>
          <p:cNvPr id="14" name="Image 13" descr="18-arrow.png">
            <a:hlinkClick r:id="" action="ppaction://hlinkshowjump?jump=nextslide"/>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22" name="Image 21" descr="iconmonstr-home-5-240.png">
            <a:hlinkClick r:id="rId11" action="ppaction://hlinksldjump"/>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8461578" y="276841"/>
            <a:ext cx="616076" cy="616076"/>
          </a:xfrm>
          <a:prstGeom prst="rect">
            <a:avLst/>
          </a:prstGeom>
        </p:spPr>
      </p:pic>
      <p:pic>
        <p:nvPicPr>
          <p:cNvPr id="23" name="Image 22" descr="18-arrow.png">
            <a:hlinkClick r:id="" action="ppaction://hlinkshowjump?jump=previousslide"/>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p:nvPr/>
        </p:nvSpPr>
        <p:spPr>
          <a:xfrm>
            <a:off x="177910" y="163882"/>
            <a:ext cx="7982464" cy="392415"/>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fr" sz="2100" b="1" i="0" u="none" strike="noStrike" cap="none" dirty="0">
                <a:solidFill>
                  <a:srgbClr val="5D9936"/>
                </a:solidFill>
                <a:latin typeface="Chalkboard SE Regular"/>
                <a:ea typeface="Calibri"/>
                <a:cs typeface="Chalkboard SE Regular"/>
                <a:sym typeface="Calibri"/>
              </a:rPr>
              <a:t>3.1 </a:t>
            </a:r>
            <a:r>
              <a:rPr lang="fr" sz="2100" b="1" i="0" u="none" strike="noStrike" cap="none" dirty="0" smtClean="0">
                <a:solidFill>
                  <a:srgbClr val="5D9936"/>
                </a:solidFill>
                <a:latin typeface="Chalkboard SE Regular"/>
                <a:ea typeface="Calibri"/>
                <a:cs typeface="Chalkboard SE Regular"/>
                <a:sym typeface="Calibri"/>
              </a:rPr>
              <a:t>Prépar</a:t>
            </a:r>
            <a:r>
              <a:rPr lang="fr-FR" sz="2100" b="1" i="0" u="none" strike="noStrike" cap="none" dirty="0" err="1" smtClean="0">
                <a:solidFill>
                  <a:srgbClr val="5D9936"/>
                </a:solidFill>
                <a:latin typeface="Chalkboard SE Regular"/>
                <a:ea typeface="Calibri"/>
                <a:cs typeface="Chalkboard SE Regular"/>
                <a:sym typeface="Calibri"/>
              </a:rPr>
              <a:t>ation</a:t>
            </a:r>
            <a:r>
              <a:rPr lang="fr" sz="2100" b="1" i="0" u="none" strike="noStrike" cap="none" dirty="0" smtClean="0">
                <a:solidFill>
                  <a:srgbClr val="5D9936"/>
                </a:solidFill>
                <a:latin typeface="Chalkboard SE Regular"/>
                <a:ea typeface="Calibri"/>
                <a:cs typeface="Chalkboard SE Regular"/>
                <a:sym typeface="Calibri"/>
              </a:rPr>
              <a:t> </a:t>
            </a:r>
            <a:r>
              <a:rPr lang="fr-FR" sz="2100" b="1" i="0" u="none" strike="noStrike" cap="none" dirty="0" smtClean="0">
                <a:solidFill>
                  <a:srgbClr val="5D9936"/>
                </a:solidFill>
                <a:latin typeface="Chalkboard SE Regular"/>
                <a:ea typeface="Calibri"/>
                <a:cs typeface="Chalkboard SE Regular"/>
                <a:sym typeface="Calibri"/>
              </a:rPr>
              <a:t>du</a:t>
            </a:r>
            <a:r>
              <a:rPr lang="fr" sz="2100" b="1" i="0" u="none" strike="noStrike" cap="none" dirty="0" smtClean="0">
                <a:solidFill>
                  <a:srgbClr val="5D9936"/>
                </a:solidFill>
                <a:latin typeface="Chalkboard SE Regular"/>
                <a:ea typeface="Calibri"/>
                <a:cs typeface="Chalkboard SE Regular"/>
                <a:sym typeface="Calibri"/>
              </a:rPr>
              <a:t> </a:t>
            </a:r>
            <a:r>
              <a:rPr lang="fr" sz="2100" b="1" i="0" u="none" strike="noStrike" cap="none" dirty="0">
                <a:solidFill>
                  <a:srgbClr val="5D9936"/>
                </a:solidFill>
                <a:latin typeface="Chalkboard SE Regular"/>
                <a:ea typeface="Calibri"/>
                <a:cs typeface="Chalkboard SE Regular"/>
                <a:sym typeface="Calibri"/>
              </a:rPr>
              <a:t>dossier</a:t>
            </a:r>
            <a:endParaRPr sz="2100" b="1" i="0" u="none" strike="noStrike" cap="none" dirty="0">
              <a:solidFill>
                <a:srgbClr val="5D9936"/>
              </a:solidFill>
              <a:latin typeface="Chalkboard SE Regular"/>
              <a:ea typeface="Calibri"/>
              <a:cs typeface="Chalkboard SE Regular"/>
              <a:sym typeface="Calibri"/>
            </a:endParaRPr>
          </a:p>
        </p:txBody>
      </p:sp>
      <p:sp>
        <p:nvSpPr>
          <p:cNvPr id="163" name="Shape 163"/>
          <p:cNvSpPr/>
          <p:nvPr/>
        </p:nvSpPr>
        <p:spPr>
          <a:xfrm>
            <a:off x="216504" y="726432"/>
            <a:ext cx="8617088" cy="2496488"/>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 sz="1400" b="1" i="0" u="none" strike="noStrike" cap="none" dirty="0">
                <a:solidFill>
                  <a:schemeClr val="dk1"/>
                </a:solidFill>
                <a:latin typeface="Georgia"/>
                <a:ea typeface="Calibri"/>
                <a:cs typeface="Georgia"/>
                <a:sym typeface="Calibri"/>
              </a:rPr>
              <a:t>Les documents qui peuvent être demandés lors du dépôt du dossier (ou de l’envoi par email</a:t>
            </a:r>
            <a:r>
              <a:rPr lang="fr" sz="1400" b="1" i="0" u="none" strike="noStrike" cap="none" dirty="0" smtClean="0">
                <a:solidFill>
                  <a:schemeClr val="dk1"/>
                </a:solidFill>
                <a:latin typeface="Georgia"/>
                <a:ea typeface="Calibri"/>
                <a:cs typeface="Georgia"/>
                <a:sym typeface="Calibri"/>
              </a:rPr>
              <a:t>)</a:t>
            </a:r>
            <a:r>
              <a:rPr lang="fr-FR" sz="1400" b="1" i="0" u="none" strike="noStrike" cap="none" dirty="0" smtClean="0">
                <a:solidFill>
                  <a:schemeClr val="dk1"/>
                </a:solidFill>
                <a:latin typeface="Georgia"/>
                <a:ea typeface="Calibri"/>
                <a:cs typeface="Georgia"/>
                <a:sym typeface="Calibri"/>
              </a:rPr>
              <a:t>:</a:t>
            </a: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Calibri"/>
              <a:ea typeface="Calibri"/>
              <a:cs typeface="Calibri"/>
              <a:sym typeface="Calibri"/>
            </a:endParaRPr>
          </a:p>
          <a:p>
            <a:pPr marL="215900" indent="-215900">
              <a:lnSpc>
                <a:spcPct val="110000"/>
              </a:lnSpc>
              <a:buClr>
                <a:schemeClr val="dk1"/>
              </a:buClr>
              <a:buSzPts val="1400"/>
              <a:buFont typeface="Noto Sans Symbols"/>
              <a:buChar char="✓"/>
            </a:pPr>
            <a:r>
              <a:rPr lang="fr-FR" dirty="0">
                <a:solidFill>
                  <a:schemeClr val="dk1"/>
                </a:solidFill>
                <a:latin typeface="Georgia"/>
                <a:ea typeface="Calibri"/>
                <a:cs typeface="Georgia"/>
                <a:sym typeface="Calibri"/>
              </a:rPr>
              <a:t>Justificatif d’identité (carte d’identité ou passeport</a:t>
            </a:r>
            <a:r>
              <a:rPr lang="fr-FR" dirty="0" smtClean="0">
                <a:solidFill>
                  <a:schemeClr val="dk1"/>
                </a:solidFill>
                <a:latin typeface="Georgia"/>
                <a:ea typeface="Calibri"/>
                <a:cs typeface="Georgia"/>
                <a:sym typeface="Calibri"/>
              </a:rPr>
              <a:t>)</a:t>
            </a:r>
          </a:p>
          <a:p>
            <a:pPr marL="215900" indent="-215900">
              <a:lnSpc>
                <a:spcPct val="110000"/>
              </a:lnSpc>
              <a:buClr>
                <a:schemeClr val="dk1"/>
              </a:buClr>
              <a:buSzPts val="1400"/>
              <a:buFont typeface="Noto Sans Symbols"/>
              <a:buChar char="✓"/>
            </a:pPr>
            <a:r>
              <a:rPr lang="fr-FR" dirty="0">
                <a:solidFill>
                  <a:schemeClr val="dk1"/>
                </a:solidFill>
                <a:latin typeface="Georgia"/>
                <a:ea typeface="Calibri"/>
                <a:cs typeface="Georgia"/>
                <a:sym typeface="Calibri"/>
              </a:rPr>
              <a:t>J</a:t>
            </a:r>
            <a:r>
              <a:rPr lang="fr-FR" dirty="0" smtClean="0">
                <a:solidFill>
                  <a:schemeClr val="dk1"/>
                </a:solidFill>
                <a:latin typeface="Georgia"/>
                <a:ea typeface="Calibri"/>
                <a:cs typeface="Georgia"/>
                <a:sym typeface="Calibri"/>
              </a:rPr>
              <a:t>ustificatif </a:t>
            </a:r>
            <a:r>
              <a:rPr lang="fr-FR" dirty="0">
                <a:solidFill>
                  <a:schemeClr val="dk1"/>
                </a:solidFill>
                <a:latin typeface="Georgia"/>
                <a:ea typeface="Calibri"/>
                <a:cs typeface="Georgia"/>
                <a:sym typeface="Calibri"/>
              </a:rPr>
              <a:t>de séjour (visa d’entrée ou titre de séjour) si conditions </a:t>
            </a:r>
            <a:r>
              <a:rPr lang="fr-FR" dirty="0" smtClean="0">
                <a:solidFill>
                  <a:schemeClr val="dk1"/>
                </a:solidFill>
                <a:latin typeface="Georgia"/>
                <a:ea typeface="Calibri"/>
                <a:cs typeface="Georgia"/>
                <a:sym typeface="Calibri"/>
              </a:rPr>
              <a:t>requises</a:t>
            </a:r>
            <a:endParaRPr lang="fr-FR" sz="1400" b="0" i="0" u="none" strike="noStrike" cap="none" dirty="0" smtClean="0">
              <a:solidFill>
                <a:schemeClr val="dk1"/>
              </a:solidFill>
              <a:latin typeface="Georgia"/>
              <a:ea typeface="Calibri"/>
              <a:cs typeface="Georgia"/>
              <a:sym typeface="Calibri"/>
            </a:endParaRPr>
          </a:p>
          <a:p>
            <a:pPr marL="215900" marR="0" lvl="0" indent="-215900" algn="l" rtl="0">
              <a:lnSpc>
                <a:spcPct val="110000"/>
              </a:lnSpc>
              <a:spcBef>
                <a:spcPts val="0"/>
              </a:spcBef>
              <a:spcAft>
                <a:spcPts val="0"/>
              </a:spcAft>
              <a:buClr>
                <a:schemeClr val="dk1"/>
              </a:buClr>
              <a:buSzPts val="1400"/>
              <a:buFont typeface="Noto Sans Symbols"/>
              <a:buChar char="✓"/>
            </a:pPr>
            <a:r>
              <a:rPr lang="fr" sz="1400" b="0" i="0" strike="noStrike" cap="none" dirty="0" smtClean="0">
                <a:solidFill>
                  <a:schemeClr val="dk1"/>
                </a:solidFill>
                <a:latin typeface="Georgia"/>
                <a:ea typeface="Calibri"/>
                <a:cs typeface="Georgia"/>
                <a:sym typeface="Calibri"/>
              </a:rPr>
              <a:t>Justificatifs </a:t>
            </a:r>
            <a:r>
              <a:rPr lang="fr" sz="1400" b="0" i="0" strike="noStrike" cap="none" dirty="0">
                <a:solidFill>
                  <a:schemeClr val="dk1"/>
                </a:solidFill>
                <a:latin typeface="Georgia"/>
                <a:ea typeface="Calibri"/>
                <a:cs typeface="Georgia"/>
                <a:sym typeface="Calibri"/>
              </a:rPr>
              <a:t>de </a:t>
            </a:r>
            <a:r>
              <a:rPr lang="fr" sz="1400" b="0" i="0" strike="noStrike" cap="none" dirty="0" smtClean="0">
                <a:solidFill>
                  <a:schemeClr val="dk1"/>
                </a:solidFill>
                <a:latin typeface="Georgia"/>
                <a:ea typeface="Calibri"/>
                <a:cs typeface="Georgia"/>
                <a:sym typeface="Calibri"/>
              </a:rPr>
              <a:t>revenus</a:t>
            </a:r>
            <a:r>
              <a:rPr lang="fr-FR" sz="1400" b="0" i="0" strike="noStrike" cap="none" dirty="0" smtClean="0">
                <a:solidFill>
                  <a:schemeClr val="dk1"/>
                </a:solidFill>
                <a:latin typeface="Georgia"/>
                <a:ea typeface="Calibri"/>
                <a:cs typeface="Georgia"/>
                <a:sym typeface="Calibri"/>
              </a:rPr>
              <a:t>: </a:t>
            </a:r>
            <a:r>
              <a:rPr lang="fr" sz="1400" b="0" i="0" u="none" strike="noStrike" cap="none" dirty="0" smtClean="0">
                <a:solidFill>
                  <a:schemeClr val="dk1"/>
                </a:solidFill>
                <a:latin typeface="Georgia"/>
                <a:ea typeface="Calibri"/>
                <a:cs typeface="Georgia"/>
                <a:sym typeface="Calibri"/>
              </a:rPr>
              <a:t>dernières </a:t>
            </a:r>
            <a:r>
              <a:rPr lang="fr" sz="1400" b="0" i="0" u="none" strike="noStrike" cap="none" dirty="0">
                <a:solidFill>
                  <a:schemeClr val="dk1"/>
                </a:solidFill>
                <a:latin typeface="Georgia"/>
                <a:ea typeface="Calibri"/>
                <a:cs typeface="Georgia"/>
                <a:sym typeface="Calibri"/>
              </a:rPr>
              <a:t>fiches de </a:t>
            </a:r>
            <a:r>
              <a:rPr lang="fr" sz="1400" b="0" i="0" u="none" strike="noStrike" cap="none" dirty="0" smtClean="0">
                <a:solidFill>
                  <a:schemeClr val="dk1"/>
                </a:solidFill>
                <a:latin typeface="Georgia"/>
                <a:ea typeface="Calibri"/>
                <a:cs typeface="Georgia"/>
                <a:sym typeface="Calibri"/>
              </a:rPr>
              <a:t>paie</a:t>
            </a:r>
            <a:r>
              <a:rPr lang="fr-FR" sz="1400" b="0" i="0" u="none" strike="noStrike" cap="none" dirty="0" smtClean="0">
                <a:solidFill>
                  <a:schemeClr val="dk1"/>
                </a:solidFill>
                <a:latin typeface="Georgia"/>
                <a:ea typeface="Calibri"/>
                <a:cs typeface="Georgia"/>
                <a:sym typeface="Calibri"/>
              </a:rPr>
              <a:t>, attest</a:t>
            </a:r>
            <a:r>
              <a:rPr lang="fr-FR" dirty="0" smtClean="0">
                <a:solidFill>
                  <a:schemeClr val="dk1"/>
                </a:solidFill>
                <a:latin typeface="Georgia"/>
                <a:ea typeface="Calibri"/>
                <a:cs typeface="Georgia"/>
                <a:sym typeface="Calibri"/>
              </a:rPr>
              <a:t>ation de bourse,</a:t>
            </a:r>
            <a:r>
              <a:rPr lang="fr-FR" sz="1400" b="0" i="0" u="none" strike="noStrike" cap="none" dirty="0" smtClean="0">
                <a:solidFill>
                  <a:schemeClr val="dk1"/>
                </a:solidFill>
                <a:latin typeface="Georgia"/>
                <a:ea typeface="Calibri"/>
                <a:cs typeface="Georgia"/>
                <a:sym typeface="Calibri"/>
              </a:rPr>
              <a:t> fonds propres, </a:t>
            </a:r>
            <a:r>
              <a:rPr lang="fr" sz="1400" b="0" i="0" u="none" strike="noStrike" cap="none" dirty="0" smtClean="0">
                <a:solidFill>
                  <a:schemeClr val="dk1"/>
                </a:solidFill>
                <a:latin typeface="Georgia"/>
                <a:ea typeface="Calibri"/>
                <a:cs typeface="Georgia"/>
                <a:sym typeface="Calibri"/>
              </a:rPr>
              <a:t>avis d’imposition</a:t>
            </a:r>
            <a:r>
              <a:rPr lang="fr-FR" sz="1400" b="0" i="0" u="none" strike="noStrike" cap="none" dirty="0" smtClean="0">
                <a:solidFill>
                  <a:schemeClr val="dk1"/>
                </a:solidFill>
                <a:latin typeface="Georgia"/>
                <a:ea typeface="Calibri"/>
                <a:cs typeface="Georgia"/>
                <a:sym typeface="Calibri"/>
              </a:rPr>
              <a:t>, </a:t>
            </a:r>
            <a:r>
              <a:rPr lang="fr-FR" dirty="0">
                <a:solidFill>
                  <a:schemeClr val="dk1"/>
                </a:solidFill>
                <a:latin typeface="Georgia"/>
                <a:ea typeface="Calibri"/>
                <a:cs typeface="Georgia"/>
                <a:sym typeface="Calibri"/>
              </a:rPr>
              <a:t>contrat de travail ou attestation de l'employeur précisant l'emploi et la rémunération proposée, la date de début </a:t>
            </a:r>
            <a:r>
              <a:rPr lang="fr-FR" dirty="0" smtClean="0">
                <a:solidFill>
                  <a:schemeClr val="dk1"/>
                </a:solidFill>
                <a:latin typeface="Georgia"/>
                <a:ea typeface="Calibri"/>
                <a:cs typeface="Georgia"/>
                <a:sym typeface="Calibri"/>
              </a:rPr>
              <a:t>et et </a:t>
            </a:r>
            <a:r>
              <a:rPr lang="fr-FR" dirty="0">
                <a:solidFill>
                  <a:schemeClr val="dk1"/>
                </a:solidFill>
                <a:latin typeface="Georgia"/>
                <a:ea typeface="Calibri"/>
                <a:cs typeface="Georgia"/>
                <a:sym typeface="Calibri"/>
              </a:rPr>
              <a:t>la durée du </a:t>
            </a:r>
            <a:r>
              <a:rPr lang="fr-FR" dirty="0" smtClean="0">
                <a:solidFill>
                  <a:schemeClr val="dk1"/>
                </a:solidFill>
                <a:latin typeface="Georgia"/>
                <a:ea typeface="Calibri"/>
                <a:cs typeface="Georgia"/>
                <a:sym typeface="Calibri"/>
              </a:rPr>
              <a:t>contrat</a:t>
            </a:r>
            <a:r>
              <a:rPr lang="fr-FR" sz="1400" b="0" i="0" u="none" strike="noStrike" cap="none" dirty="0" smtClean="0">
                <a:solidFill>
                  <a:schemeClr val="dk1"/>
                </a:solidFill>
                <a:latin typeface="Georgia"/>
                <a:ea typeface="Calibri"/>
                <a:cs typeface="Georgia"/>
                <a:sym typeface="Calibri"/>
              </a:rPr>
              <a:t> etc.</a:t>
            </a:r>
            <a:endParaRPr lang="fr-FR" sz="1100" dirty="0">
              <a:latin typeface="Georgia"/>
              <a:cs typeface="Georgia"/>
            </a:endParaRPr>
          </a:p>
          <a:p>
            <a:pPr marL="215900" marR="0" lvl="0" indent="-215900" algn="l" rtl="0">
              <a:lnSpc>
                <a:spcPct val="110000"/>
              </a:lnSpc>
              <a:spcBef>
                <a:spcPts val="0"/>
              </a:spcBef>
              <a:spcAft>
                <a:spcPts val="0"/>
              </a:spcAft>
              <a:buClr>
                <a:schemeClr val="dk1"/>
              </a:buClr>
              <a:buSzPts val="1400"/>
              <a:buFont typeface="Noto Sans Symbols"/>
              <a:buChar char="✓"/>
            </a:pPr>
            <a:r>
              <a:rPr lang="fr-FR" dirty="0" smtClean="0">
                <a:solidFill>
                  <a:schemeClr val="dk1"/>
                </a:solidFill>
                <a:latin typeface="Georgia"/>
                <a:ea typeface="Calibri"/>
                <a:cs typeface="Georgia"/>
                <a:sym typeface="Calibri"/>
              </a:rPr>
              <a:t>Carte</a:t>
            </a:r>
            <a:r>
              <a:rPr lang="fr" dirty="0" smtClean="0">
                <a:solidFill>
                  <a:schemeClr val="dk1"/>
                </a:solidFill>
                <a:latin typeface="Georgia"/>
                <a:ea typeface="Calibri"/>
                <a:cs typeface="Georgia"/>
                <a:sym typeface="Calibri"/>
              </a:rPr>
              <a:t> </a:t>
            </a:r>
            <a:r>
              <a:rPr lang="fr-FR" dirty="0">
                <a:solidFill>
                  <a:schemeClr val="dk1"/>
                </a:solidFill>
                <a:latin typeface="Georgia"/>
                <a:ea typeface="Calibri"/>
                <a:cs typeface="Georgia"/>
                <a:sym typeface="Calibri"/>
              </a:rPr>
              <a:t>d’</a:t>
            </a:r>
            <a:r>
              <a:rPr lang="fr" dirty="0">
                <a:solidFill>
                  <a:schemeClr val="dk1"/>
                </a:solidFill>
                <a:latin typeface="Georgia"/>
                <a:ea typeface="Calibri"/>
                <a:cs typeface="Georgia"/>
                <a:sym typeface="Calibri"/>
              </a:rPr>
              <a:t>étudiant </a:t>
            </a:r>
            <a:r>
              <a:rPr lang="fr" sz="1400" b="0" i="0" u="none" strike="noStrike" cap="none" dirty="0" smtClean="0">
                <a:solidFill>
                  <a:schemeClr val="dk1"/>
                </a:solidFill>
                <a:latin typeface="Georgia"/>
                <a:ea typeface="Calibri"/>
                <a:cs typeface="Georgia"/>
                <a:sym typeface="Calibri"/>
              </a:rPr>
              <a:t>ou certificat de scolarité </a:t>
            </a:r>
            <a:r>
              <a:rPr lang="fr-FR" sz="1400" b="0" i="0" u="none" strike="noStrike" cap="none" dirty="0" smtClean="0">
                <a:solidFill>
                  <a:schemeClr val="dk1"/>
                </a:solidFill>
                <a:latin typeface="Georgia"/>
                <a:ea typeface="Calibri"/>
                <a:cs typeface="Georgia"/>
                <a:sym typeface="Calibri"/>
              </a:rPr>
              <a:t>de </a:t>
            </a:r>
            <a:r>
              <a:rPr lang="fr" sz="1400" b="0" i="0" u="none" strike="noStrike" cap="none" dirty="0" smtClean="0">
                <a:solidFill>
                  <a:schemeClr val="dk1"/>
                </a:solidFill>
                <a:latin typeface="Georgia"/>
                <a:ea typeface="Calibri"/>
                <a:cs typeface="Georgia"/>
                <a:sym typeface="Calibri"/>
              </a:rPr>
              <a:t>l'année en cours</a:t>
            </a:r>
            <a:r>
              <a:rPr lang="fr-FR" sz="1400" b="0" i="0" u="none" strike="noStrike" cap="none" dirty="0" smtClean="0">
                <a:solidFill>
                  <a:schemeClr val="dk1"/>
                </a:solidFill>
                <a:latin typeface="Georgia"/>
                <a:ea typeface="Calibri"/>
                <a:cs typeface="Georgia"/>
                <a:sym typeface="Calibri"/>
              </a:rPr>
              <a:t> pour les étudiants</a:t>
            </a:r>
            <a:endParaRPr sz="1100" b="0" i="0" u="none" strike="noStrike" cap="none" dirty="0" smtClean="0">
              <a:solidFill>
                <a:srgbClr val="000000"/>
              </a:solidFill>
              <a:latin typeface="Georgia"/>
              <a:cs typeface="Georgia"/>
              <a:sym typeface="Arial"/>
            </a:endParaRPr>
          </a:p>
          <a:p>
            <a:pPr marL="215900" marR="0" lvl="0" indent="-215900" algn="l" rtl="0">
              <a:lnSpc>
                <a:spcPct val="110000"/>
              </a:lnSpc>
              <a:spcBef>
                <a:spcPts val="0"/>
              </a:spcBef>
              <a:spcAft>
                <a:spcPts val="0"/>
              </a:spcAft>
              <a:buClr>
                <a:schemeClr val="dk1"/>
              </a:buClr>
              <a:buSzPts val="1400"/>
              <a:buFont typeface="Noto Sans Symbols"/>
              <a:buChar char="✓"/>
            </a:pPr>
            <a:r>
              <a:rPr lang="fr" sz="1400" b="0" i="0" u="none" strike="noStrike" cap="none" dirty="0" smtClean="0">
                <a:solidFill>
                  <a:schemeClr val="dk1"/>
                </a:solidFill>
                <a:latin typeface="Georgia"/>
                <a:ea typeface="Calibri"/>
                <a:cs typeface="Georgia"/>
                <a:sym typeface="Calibri"/>
              </a:rPr>
              <a:t>La </a:t>
            </a:r>
            <a:r>
              <a:rPr lang="fr" sz="1400" b="0" i="0" u="none" strike="noStrike" cap="none" dirty="0">
                <a:solidFill>
                  <a:schemeClr val="dk1"/>
                </a:solidFill>
                <a:latin typeface="Georgia"/>
                <a:ea typeface="Calibri"/>
                <a:cs typeface="Georgia"/>
                <a:sym typeface="Calibri"/>
              </a:rPr>
              <a:t>caution d’un tiers (</a:t>
            </a:r>
            <a:r>
              <a:rPr lang="fr" sz="1400" b="0" i="0" u="none" strike="noStrike" cap="none" dirty="0" smtClean="0">
                <a:solidFill>
                  <a:schemeClr val="dk1"/>
                </a:solidFill>
                <a:latin typeface="Georgia"/>
                <a:ea typeface="Calibri"/>
                <a:cs typeface="Georgia"/>
                <a:sym typeface="Calibri"/>
              </a:rPr>
              <a:t>garant)</a:t>
            </a:r>
            <a:r>
              <a:rPr lang="fr" sz="1400" b="0" i="0" u="none" strike="noStrike" cap="none" dirty="0">
                <a:solidFill>
                  <a:schemeClr val="dk1"/>
                </a:solidFill>
                <a:latin typeface="Georgia"/>
                <a:ea typeface="Calibri"/>
                <a:cs typeface="Georgia"/>
                <a:sym typeface="Calibri"/>
              </a:rPr>
              <a:t> : un membre de la famille, un ami ou une personne morale qui s’engage à payer à votre place au cas où vous ne payez pas le loyer ou les charges : il devra fournir </a:t>
            </a:r>
            <a:r>
              <a:rPr lang="fr-FR" sz="1400" b="0" i="0" u="none" strike="noStrike" cap="none" dirty="0" smtClean="0">
                <a:solidFill>
                  <a:schemeClr val="dk1"/>
                </a:solidFill>
                <a:latin typeface="Georgia"/>
                <a:ea typeface="Calibri"/>
                <a:cs typeface="Georgia"/>
                <a:sym typeface="Calibri"/>
              </a:rPr>
              <a:t>au moins </a:t>
            </a:r>
            <a:r>
              <a:rPr lang="fr" sz="1400" b="0" i="0" u="none" strike="noStrike" cap="none" dirty="0" smtClean="0">
                <a:solidFill>
                  <a:schemeClr val="dk1"/>
                </a:solidFill>
                <a:latin typeface="Georgia"/>
                <a:ea typeface="Calibri"/>
                <a:cs typeface="Georgia"/>
                <a:sym typeface="Calibri"/>
              </a:rPr>
              <a:t>les </a:t>
            </a:r>
            <a:r>
              <a:rPr lang="fr" sz="1400" b="0" i="0" u="none" strike="noStrike" cap="none" dirty="0">
                <a:solidFill>
                  <a:schemeClr val="dk1"/>
                </a:solidFill>
                <a:latin typeface="Georgia"/>
                <a:ea typeface="Calibri"/>
                <a:cs typeface="Georgia"/>
                <a:sym typeface="Calibri"/>
              </a:rPr>
              <a:t>mêmes pièces justificatives </a:t>
            </a:r>
            <a:endParaRPr sz="1100" b="0" i="0" u="none" strike="noStrike" cap="none" dirty="0">
              <a:solidFill>
                <a:srgbClr val="000000"/>
              </a:solidFill>
              <a:latin typeface="Georgia"/>
              <a:cs typeface="Georgia"/>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fr" sz="1400" b="0" i="0" u="none" strike="noStrike" cap="none" dirty="0">
                <a:solidFill>
                  <a:schemeClr val="dk1"/>
                </a:solidFill>
                <a:latin typeface="Calibri"/>
                <a:ea typeface="Calibri"/>
                <a:cs typeface="Calibri"/>
                <a:sym typeface="Calibri"/>
              </a:rPr>
              <a:t>	</a:t>
            </a:r>
            <a:endParaRPr sz="1400" b="0" i="0" u="none" strike="noStrike" cap="none" dirty="0">
              <a:solidFill>
                <a:schemeClr val="dk1"/>
              </a:solidFill>
              <a:latin typeface="Calibri"/>
              <a:ea typeface="Calibri"/>
              <a:cs typeface="Calibri"/>
              <a:sym typeface="Calibri"/>
            </a:endParaRPr>
          </a:p>
        </p:txBody>
      </p:sp>
      <p:sp>
        <p:nvSpPr>
          <p:cNvPr id="165" name="Shape 165"/>
          <p:cNvSpPr txBox="1"/>
          <p:nvPr/>
        </p:nvSpPr>
        <p:spPr>
          <a:xfrm>
            <a:off x="884095" y="3490242"/>
            <a:ext cx="7845238" cy="52020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fr" b="1" dirty="0">
                <a:solidFill>
                  <a:srgbClr val="5D9936"/>
                </a:solidFill>
                <a:latin typeface="Georgia"/>
                <a:ea typeface="Calibri"/>
                <a:cs typeface="Georgia"/>
                <a:sym typeface="Calibri"/>
              </a:rPr>
              <a:t>Renseignez-vous auprès de votre Centre de Services EURAXESS pour un conseil personnalisé</a:t>
            </a:r>
            <a:r>
              <a:rPr lang="fr-FR" b="1" dirty="0">
                <a:solidFill>
                  <a:srgbClr val="5D9936"/>
                </a:solidFill>
                <a:latin typeface="Georgia"/>
                <a:ea typeface="Calibri"/>
                <a:cs typeface="Georgia"/>
                <a:sym typeface="Calibri"/>
              </a:rPr>
              <a:t>.</a:t>
            </a:r>
            <a:endParaRPr b="1" dirty="0">
              <a:solidFill>
                <a:srgbClr val="5D9936"/>
              </a:solidFill>
              <a:latin typeface="Georgia"/>
              <a:ea typeface="Calibri"/>
              <a:cs typeface="Georgia"/>
            </a:endParaRPr>
          </a:p>
        </p:txBody>
      </p:sp>
      <p:pic>
        <p:nvPicPr>
          <p:cNvPr id="6" name="Image 5"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2257" y="3448303"/>
            <a:ext cx="606598" cy="529560"/>
          </a:xfrm>
          <a:prstGeom prst="rect">
            <a:avLst/>
          </a:prstGeom>
        </p:spPr>
      </p:pic>
      <p:pic>
        <p:nvPicPr>
          <p:cNvPr id="7" name="Image 6"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0" name="Image 9"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1" name="Image 10"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p:nvPr/>
        </p:nvSpPr>
        <p:spPr>
          <a:xfrm>
            <a:off x="-94783" y="487550"/>
            <a:ext cx="8719857" cy="3843321"/>
          </a:xfrm>
          <a:prstGeom prst="rect">
            <a:avLst/>
          </a:prstGeom>
          <a:noFill/>
          <a:ln>
            <a:noFill/>
          </a:ln>
        </p:spPr>
        <p:txBody>
          <a:bodyPr spcFirstLastPara="1" wrap="square" lIns="68575" tIns="34275" rIns="68575" bIns="34275" anchor="t" anchorCtr="0">
            <a:noAutofit/>
          </a:bodyPr>
          <a:lstStyle/>
          <a:p>
            <a:pPr marL="558800" marR="0" lvl="1" indent="-209550" algn="l" rtl="0">
              <a:lnSpc>
                <a:spcPct val="107000"/>
              </a:lnSpc>
              <a:spcBef>
                <a:spcPts val="0"/>
              </a:spcBef>
              <a:spcAft>
                <a:spcPts val="0"/>
              </a:spcAft>
              <a:buClr>
                <a:schemeClr val="dk1"/>
              </a:buClr>
              <a:buSzPts val="1300"/>
              <a:buFont typeface="Noto Sans Symbols"/>
              <a:buChar char="∙"/>
            </a:pPr>
            <a:r>
              <a:rPr lang="fr-FR" sz="1200" b="1" i="0" u="none" strike="noStrike" cap="none" dirty="0" smtClean="0">
                <a:solidFill>
                  <a:schemeClr val="dk1"/>
                </a:solidFill>
                <a:latin typeface="Georgia"/>
                <a:ea typeface="Calibri"/>
                <a:cs typeface="Georgia"/>
                <a:sym typeface="Calibri"/>
              </a:rPr>
              <a:t>Votre dossier est accepté, </a:t>
            </a:r>
            <a:r>
              <a:rPr lang="fr-FR" sz="1200" b="1" dirty="0">
                <a:solidFill>
                  <a:schemeClr val="dk1"/>
                </a:solidFill>
                <a:latin typeface="Georgia"/>
                <a:ea typeface="Calibri"/>
                <a:cs typeface="Georgia"/>
                <a:sym typeface="Calibri"/>
              </a:rPr>
              <a:t>v</a:t>
            </a:r>
            <a:r>
              <a:rPr lang="fr" sz="1200" b="1" i="0" u="none" strike="noStrike" cap="none" dirty="0" smtClean="0">
                <a:solidFill>
                  <a:schemeClr val="dk1"/>
                </a:solidFill>
                <a:latin typeface="Georgia"/>
                <a:ea typeface="Calibri"/>
                <a:cs typeface="Georgia"/>
                <a:sym typeface="Calibri"/>
              </a:rPr>
              <a:t>ous </a:t>
            </a:r>
            <a:r>
              <a:rPr lang="fr" sz="1200" b="1" i="0" u="none" strike="noStrike" cap="none" dirty="0">
                <a:solidFill>
                  <a:schemeClr val="dk1"/>
                </a:solidFill>
                <a:latin typeface="Georgia"/>
                <a:ea typeface="Calibri"/>
                <a:cs typeface="Georgia"/>
                <a:sym typeface="Calibri"/>
              </a:rPr>
              <a:t>devez maintenant signer votre bail (contrat de location</a:t>
            </a:r>
            <a:r>
              <a:rPr lang="fr" sz="1200" b="1" i="0" u="none" strike="noStrike" cap="none" dirty="0" smtClean="0">
                <a:solidFill>
                  <a:schemeClr val="dk1"/>
                </a:solidFill>
                <a:latin typeface="Georgia"/>
                <a:ea typeface="Calibri"/>
                <a:cs typeface="Georgia"/>
                <a:sym typeface="Calibri"/>
              </a:rPr>
              <a:t>)</a:t>
            </a:r>
            <a:r>
              <a:rPr lang="fr-FR" sz="1200" b="1" i="0" u="none" strike="noStrike" cap="none" dirty="0" smtClean="0">
                <a:solidFill>
                  <a:schemeClr val="dk1"/>
                </a:solidFill>
                <a:latin typeface="Georgia"/>
                <a:ea typeface="Calibri"/>
                <a:cs typeface="Georgia"/>
                <a:sym typeface="Calibri"/>
              </a:rPr>
              <a:t>. </a:t>
            </a:r>
          </a:p>
          <a:p>
            <a:pPr marL="349250" marR="0" lvl="1" algn="l" rtl="0">
              <a:lnSpc>
                <a:spcPct val="107000"/>
              </a:lnSpc>
              <a:spcBef>
                <a:spcPts val="0"/>
              </a:spcBef>
              <a:spcAft>
                <a:spcPts val="0"/>
              </a:spcAft>
              <a:buClr>
                <a:schemeClr val="dk1"/>
              </a:buClr>
              <a:buSzPts val="1300"/>
            </a:pPr>
            <a:r>
              <a:rPr lang="fr-FR" sz="1200" b="1" dirty="0" smtClean="0">
                <a:solidFill>
                  <a:schemeClr val="dk1"/>
                </a:solidFill>
                <a:latin typeface="Georgia"/>
                <a:ea typeface="Calibri"/>
                <a:cs typeface="Georgia"/>
                <a:sym typeface="Calibri"/>
              </a:rPr>
              <a:t>     </a:t>
            </a:r>
            <a:r>
              <a:rPr lang="fr-FR" sz="1200" b="1" i="0" u="none" strike="noStrike" cap="none" dirty="0" smtClean="0">
                <a:solidFill>
                  <a:schemeClr val="dk1"/>
                </a:solidFill>
                <a:latin typeface="Georgia"/>
                <a:ea typeface="Calibri"/>
                <a:cs typeface="Georgia"/>
                <a:sym typeface="Calibri"/>
              </a:rPr>
              <a:t>Celui-ci</a:t>
            </a:r>
            <a:r>
              <a:rPr lang="fr" sz="1200" b="1" i="0" u="none" strike="noStrike" cap="none" dirty="0" smtClean="0">
                <a:solidFill>
                  <a:schemeClr val="dk1"/>
                </a:solidFill>
                <a:latin typeface="Georgia"/>
                <a:ea typeface="Calibri"/>
                <a:cs typeface="Georgia"/>
                <a:sym typeface="Calibri"/>
              </a:rPr>
              <a:t> doit </a:t>
            </a:r>
            <a:r>
              <a:rPr lang="fr" sz="1200" b="1" i="0" u="none" strike="noStrike" cap="none" dirty="0">
                <a:solidFill>
                  <a:schemeClr val="dk1"/>
                </a:solidFill>
                <a:latin typeface="Georgia"/>
                <a:ea typeface="Calibri"/>
                <a:cs typeface="Georgia"/>
                <a:sym typeface="Calibri"/>
              </a:rPr>
              <a:t>obligatoirement comporter :</a:t>
            </a:r>
            <a:endParaRPr sz="1200" b="1"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le nom et le domicile du propriétaire ;</a:t>
            </a:r>
            <a:endParaRPr sz="1200" b="0" i="0" u="none" strike="noStrike" cap="none" dirty="0">
              <a:solidFill>
                <a:schemeClr val="dk1"/>
              </a:solidFill>
              <a:latin typeface="Georgia"/>
              <a:ea typeface="Calibri"/>
              <a:cs typeface="Georgia"/>
              <a:sym typeface="Calibri"/>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les noms du ou des locataires ;</a:t>
            </a:r>
            <a:endParaRPr sz="1200" b="0"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la date de prise d'effet et la durée du </a:t>
            </a:r>
            <a:r>
              <a:rPr lang="fr" sz="1200" b="0" i="0" u="none" strike="noStrike" cap="none" dirty="0" smtClean="0">
                <a:solidFill>
                  <a:schemeClr val="dk1"/>
                </a:solidFill>
                <a:latin typeface="Georgia"/>
                <a:ea typeface="Calibri"/>
                <a:cs typeface="Georgia"/>
                <a:sym typeface="Calibri"/>
              </a:rPr>
              <a:t>bai</a:t>
            </a:r>
            <a:r>
              <a:rPr lang="fr-FR" sz="1200" b="0" i="0" u="none" strike="noStrike" cap="none" dirty="0" smtClean="0">
                <a:solidFill>
                  <a:schemeClr val="dk1"/>
                </a:solidFill>
                <a:latin typeface="Georgia"/>
                <a:ea typeface="Calibri"/>
                <a:cs typeface="Georgia"/>
                <a:sym typeface="Calibri"/>
              </a:rPr>
              <a:t>l ;</a:t>
            </a:r>
            <a:endParaRPr sz="1200" b="0"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la destination du logement (résidence principale ou temporaire</a:t>
            </a:r>
            <a:r>
              <a:rPr lang="fr" sz="1200" b="0" i="0" u="none" strike="noStrike" cap="none" dirty="0" smtClean="0">
                <a:solidFill>
                  <a:schemeClr val="dk1"/>
                </a:solidFill>
                <a:latin typeface="Georgia"/>
                <a:ea typeface="Calibri"/>
                <a:cs typeface="Georgia"/>
                <a:sym typeface="Calibri"/>
              </a:rPr>
              <a:t>)</a:t>
            </a:r>
            <a:r>
              <a:rPr lang="fr-FR" sz="1200" b="0" i="0" u="none" strike="noStrike" cap="none" dirty="0" smtClean="0">
                <a:solidFill>
                  <a:schemeClr val="dk1"/>
                </a:solidFill>
                <a:latin typeface="Georgia"/>
                <a:ea typeface="Calibri"/>
                <a:cs typeface="Georgia"/>
                <a:sym typeface="Calibri"/>
              </a:rPr>
              <a:t> </a:t>
            </a:r>
            <a:r>
              <a:rPr lang="fr" sz="1200" b="0" i="0" u="none" strike="noStrike" cap="none" dirty="0" smtClean="0">
                <a:solidFill>
                  <a:schemeClr val="dk1"/>
                </a:solidFill>
                <a:latin typeface="Georgia"/>
                <a:ea typeface="Calibri"/>
                <a:cs typeface="Georgia"/>
                <a:sym typeface="Calibri"/>
              </a:rPr>
              <a:t>;</a:t>
            </a:r>
            <a:endParaRPr sz="1200" b="0" i="0" u="none" strike="noStrike" cap="none" dirty="0">
              <a:solidFill>
                <a:schemeClr val="dk1"/>
              </a:solidFill>
              <a:latin typeface="Georgia"/>
              <a:ea typeface="Calibri"/>
              <a:cs typeface="Georgia"/>
              <a:sym typeface="Calibri"/>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la surface habitable du logement en m² ;</a:t>
            </a:r>
            <a:endParaRPr sz="1200" b="0"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la description du logement (maison ou appartement, nombre de pièces) et de ses équipements à usage privatif et commun ;</a:t>
            </a:r>
            <a:endParaRPr sz="1200" b="0"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informations sur le loyer et le dépôt de garantie (montants, dates et périodicité de paiement) ;</a:t>
            </a:r>
            <a:endParaRPr sz="1200" b="0"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informations concernant les frais d'agence et d’état des lieux, le cas </a:t>
            </a:r>
            <a:r>
              <a:rPr lang="fr" sz="1200" b="0" i="0" u="none" strike="noStrike" cap="none" dirty="0" smtClean="0">
                <a:solidFill>
                  <a:schemeClr val="dk1"/>
                </a:solidFill>
                <a:latin typeface="Georgia"/>
                <a:ea typeface="Calibri"/>
                <a:cs typeface="Georgia"/>
                <a:sym typeface="Calibri"/>
              </a:rPr>
              <a:t>échéant</a:t>
            </a:r>
            <a:r>
              <a:rPr lang="fr-FR" sz="1200" b="0" i="0" u="none" strike="noStrike" cap="none" dirty="0" smtClean="0">
                <a:solidFill>
                  <a:schemeClr val="dk1"/>
                </a:solidFill>
                <a:latin typeface="Georgia"/>
                <a:ea typeface="Calibri"/>
                <a:cs typeface="Georgia"/>
                <a:sym typeface="Calibri"/>
              </a:rPr>
              <a:t>.</a:t>
            </a:r>
            <a:endParaRPr lang="fr-FR" sz="1200" dirty="0">
              <a:latin typeface="Georgia"/>
              <a:cs typeface="Georgia"/>
            </a:endParaRPr>
          </a:p>
          <a:p>
            <a:pPr marL="692150" marR="0" lvl="2" algn="l" rtl="0">
              <a:lnSpc>
                <a:spcPct val="107000"/>
              </a:lnSpc>
              <a:spcBef>
                <a:spcPts val="0"/>
              </a:spcBef>
              <a:spcAft>
                <a:spcPts val="0"/>
              </a:spcAft>
              <a:buClr>
                <a:schemeClr val="dk1"/>
              </a:buClr>
              <a:buSzPts val="1300"/>
            </a:pPr>
            <a:endParaRPr sz="1200" b="0" i="0" u="none" strike="noStrike" cap="none" dirty="0">
              <a:solidFill>
                <a:schemeClr val="dk1"/>
              </a:solidFill>
              <a:latin typeface="Georgia"/>
              <a:ea typeface="Calibri"/>
              <a:cs typeface="Georgia"/>
              <a:sym typeface="Calibri"/>
            </a:endParaRPr>
          </a:p>
          <a:p>
            <a:pPr marL="558800" marR="0" lvl="1" indent="-209550" algn="l" rtl="0">
              <a:lnSpc>
                <a:spcPct val="107000"/>
              </a:lnSpc>
              <a:spcBef>
                <a:spcPts val="0"/>
              </a:spcBef>
              <a:spcAft>
                <a:spcPts val="0"/>
              </a:spcAft>
              <a:buClr>
                <a:schemeClr val="dk1"/>
              </a:buClr>
              <a:buSzPts val="1300"/>
              <a:buFont typeface="Noto Sans Symbols"/>
              <a:buChar char="∙"/>
            </a:pPr>
            <a:r>
              <a:rPr lang="fr" sz="1200" b="1" i="0" u="none" strike="noStrike" cap="none" dirty="0">
                <a:solidFill>
                  <a:schemeClr val="dk1"/>
                </a:solidFill>
                <a:latin typeface="Georgia"/>
                <a:ea typeface="Calibri"/>
                <a:cs typeface="Georgia"/>
                <a:sym typeface="Calibri"/>
              </a:rPr>
              <a:t>Que faut-il payer ?</a:t>
            </a:r>
            <a:endParaRPr sz="1200" b="1"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Le premier mois de loyer</a:t>
            </a:r>
            <a:endParaRPr sz="1200" b="0"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Le dépôt de garantie </a:t>
            </a:r>
            <a:endParaRPr sz="1200" b="0" i="0" u="none" strike="noStrike" cap="none" dirty="0">
              <a:solidFill>
                <a:schemeClr val="dk1"/>
              </a:solidFill>
              <a:latin typeface="Georgia"/>
              <a:ea typeface="Calibri"/>
              <a:cs typeface="Georgia"/>
              <a:sym typeface="Calibri"/>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Les honoraires de l’agence (le cas échéant</a:t>
            </a:r>
            <a:r>
              <a:rPr lang="fr" sz="1200" b="0" i="0" u="none" strike="noStrike" cap="none" dirty="0" smtClean="0">
                <a:solidFill>
                  <a:schemeClr val="dk1"/>
                </a:solidFill>
                <a:latin typeface="Georgia"/>
                <a:ea typeface="Calibri"/>
                <a:cs typeface="Georgia"/>
                <a:sym typeface="Calibri"/>
              </a:rPr>
              <a:t>)</a:t>
            </a:r>
            <a:endParaRPr lang="fr-FR" sz="1200" dirty="0">
              <a:solidFill>
                <a:schemeClr val="dk1"/>
              </a:solidFill>
              <a:latin typeface="Georgia"/>
              <a:ea typeface="Calibri"/>
              <a:cs typeface="Georgia"/>
              <a:sym typeface="Calibri"/>
            </a:endParaRPr>
          </a:p>
          <a:p>
            <a:pPr marL="692150" marR="0" lvl="2" algn="l" rtl="0">
              <a:lnSpc>
                <a:spcPct val="107000"/>
              </a:lnSpc>
              <a:spcBef>
                <a:spcPts val="0"/>
              </a:spcBef>
              <a:spcAft>
                <a:spcPts val="0"/>
              </a:spcAft>
              <a:buClr>
                <a:schemeClr val="dk1"/>
              </a:buClr>
              <a:buSzPts val="1300"/>
            </a:pPr>
            <a:endParaRPr sz="1200" b="0" i="0" u="none" strike="noStrike" cap="none" dirty="0">
              <a:solidFill>
                <a:schemeClr val="dk1"/>
              </a:solidFill>
              <a:latin typeface="Georgia"/>
              <a:ea typeface="Calibri"/>
              <a:cs typeface="Georgia"/>
              <a:sym typeface="Calibri"/>
            </a:endParaRPr>
          </a:p>
          <a:p>
            <a:pPr marL="558800" marR="0" lvl="1" indent="-209550" algn="l" rtl="0">
              <a:lnSpc>
                <a:spcPct val="107000"/>
              </a:lnSpc>
              <a:spcBef>
                <a:spcPts val="0"/>
              </a:spcBef>
              <a:spcAft>
                <a:spcPts val="0"/>
              </a:spcAft>
              <a:buClr>
                <a:schemeClr val="dk1"/>
              </a:buClr>
              <a:buSzPts val="1300"/>
              <a:buFont typeface="Noto Sans Symbols"/>
              <a:buChar char="∙"/>
            </a:pPr>
            <a:r>
              <a:rPr lang="fr" sz="1200" b="1" i="0" u="none" strike="noStrike" cap="none" dirty="0">
                <a:solidFill>
                  <a:schemeClr val="dk1"/>
                </a:solidFill>
                <a:latin typeface="Georgia"/>
                <a:ea typeface="Calibri"/>
                <a:cs typeface="Georgia"/>
                <a:sym typeface="Calibri"/>
              </a:rPr>
              <a:t>Souscrivez une assurance habitation </a:t>
            </a:r>
            <a:r>
              <a:rPr lang="fr" sz="1200" b="0" i="0" u="none" strike="noStrike" cap="none" dirty="0">
                <a:solidFill>
                  <a:schemeClr val="dk1"/>
                </a:solidFill>
                <a:latin typeface="Georgia"/>
                <a:ea typeface="Calibri"/>
                <a:cs typeface="Georgia"/>
                <a:sym typeface="Calibri"/>
              </a:rPr>
              <a:t>qui protègera votre logement et vos biens contre les sinistres qui pourraient survenir.</a:t>
            </a:r>
            <a:endParaRPr sz="1200" b="0" i="0" u="none" strike="noStrike" cap="none" dirty="0">
              <a:solidFill>
                <a:schemeClr val="dk1"/>
              </a:solidFill>
              <a:latin typeface="Georgia"/>
              <a:ea typeface="Calibri"/>
              <a:cs typeface="Georgia"/>
              <a:sym typeface="Calibri"/>
            </a:endParaRPr>
          </a:p>
          <a:p>
            <a:pPr marL="0" marR="0" lvl="0" indent="0" algn="l" rtl="0">
              <a:lnSpc>
                <a:spcPct val="107000"/>
              </a:lnSpc>
              <a:spcBef>
                <a:spcPts val="0"/>
              </a:spcBef>
              <a:spcAft>
                <a:spcPts val="0"/>
              </a:spcAft>
              <a:buClr>
                <a:srgbClr val="000000"/>
              </a:buClr>
              <a:buSzPts val="1300"/>
              <a:buFont typeface="Arial"/>
              <a:buNone/>
            </a:pPr>
            <a:endParaRPr sz="1200" b="0" i="0" u="none" strike="noStrike" cap="none" dirty="0">
              <a:solidFill>
                <a:schemeClr val="dk1"/>
              </a:solidFill>
              <a:latin typeface="Calibri"/>
              <a:ea typeface="Calibri"/>
              <a:cs typeface="Calibri"/>
              <a:sym typeface="Calibri"/>
            </a:endParaRPr>
          </a:p>
        </p:txBody>
      </p:sp>
      <p:sp>
        <p:nvSpPr>
          <p:cNvPr id="171" name="Shape 171"/>
          <p:cNvSpPr txBox="1"/>
          <p:nvPr/>
        </p:nvSpPr>
        <p:spPr>
          <a:xfrm>
            <a:off x="164784" y="109189"/>
            <a:ext cx="7654637" cy="415018"/>
          </a:xfrm>
          <a:prstGeom prst="rect">
            <a:avLst/>
          </a:prstGeom>
          <a:noFill/>
          <a:ln>
            <a:noFill/>
          </a:ln>
        </p:spPr>
        <p:txBody>
          <a:bodyPr spcFirstLastPara="1" wrap="square" lIns="68575" tIns="34275" rIns="68575" bIns="34275" anchor="t" anchorCtr="0">
            <a:noAutofit/>
          </a:bodyPr>
          <a:lstStyle/>
          <a:p>
            <a:pPr marL="0" marR="0" lvl="0" indent="0" algn="l" rtl="0">
              <a:lnSpc>
                <a:spcPct val="107000"/>
              </a:lnSpc>
              <a:spcBef>
                <a:spcPts val="0"/>
              </a:spcBef>
              <a:spcAft>
                <a:spcPts val="0"/>
              </a:spcAft>
              <a:buClr>
                <a:srgbClr val="000000"/>
              </a:buClr>
              <a:buSzPts val="2100"/>
              <a:buFont typeface="Arial"/>
              <a:buNone/>
            </a:pPr>
            <a:r>
              <a:rPr lang="fr" sz="2100" b="1" i="0" u="none" strike="noStrike" cap="none" dirty="0">
                <a:solidFill>
                  <a:srgbClr val="5D9936"/>
                </a:solidFill>
                <a:latin typeface="Chalkboard SE Regular"/>
                <a:ea typeface="Calibri"/>
                <a:cs typeface="Chalkboard SE Regular"/>
                <a:sym typeface="Calibri"/>
              </a:rPr>
              <a:t>3.2 </a:t>
            </a:r>
            <a:r>
              <a:rPr lang="fr-FR" sz="2100" b="1" dirty="0" smtClean="0">
                <a:solidFill>
                  <a:srgbClr val="5D9936"/>
                </a:solidFill>
                <a:latin typeface="Chalkboard SE Regular"/>
                <a:ea typeface="Calibri"/>
                <a:cs typeface="Chalkboard SE Regular"/>
                <a:sym typeface="Calibri"/>
              </a:rPr>
              <a:t>Le </a:t>
            </a:r>
            <a:r>
              <a:rPr lang="fr" sz="2100" b="1" i="0" u="none" strike="noStrike" cap="none" dirty="0" smtClean="0">
                <a:solidFill>
                  <a:srgbClr val="5D9936"/>
                </a:solidFill>
                <a:latin typeface="Chalkboard SE Regular"/>
                <a:ea typeface="Calibri"/>
                <a:cs typeface="Chalkboard SE Regular"/>
                <a:sym typeface="Calibri"/>
              </a:rPr>
              <a:t>contrat </a:t>
            </a:r>
            <a:r>
              <a:rPr lang="fr" sz="2100" b="1" i="0" u="none" strike="noStrike" cap="none" dirty="0">
                <a:solidFill>
                  <a:srgbClr val="5D9936"/>
                </a:solidFill>
                <a:latin typeface="Chalkboard SE Regular"/>
                <a:ea typeface="Calibri"/>
                <a:cs typeface="Chalkboard SE Regular"/>
                <a:sym typeface="Calibri"/>
              </a:rPr>
              <a:t>de </a:t>
            </a:r>
            <a:r>
              <a:rPr lang="fr" sz="2100" b="1" i="0" u="none" strike="noStrike" cap="none" dirty="0" smtClean="0">
                <a:solidFill>
                  <a:srgbClr val="5D9936"/>
                </a:solidFill>
                <a:latin typeface="Chalkboard SE Regular"/>
                <a:ea typeface="Calibri"/>
                <a:cs typeface="Chalkboard SE Regular"/>
                <a:sym typeface="Calibri"/>
              </a:rPr>
              <a:t>location</a:t>
            </a:r>
            <a:endParaRPr sz="2100" b="1" i="0" u="none" strike="noStrike" cap="none" dirty="0">
              <a:solidFill>
                <a:srgbClr val="5D9936"/>
              </a:solidFill>
              <a:latin typeface="Chalkboard SE Regular"/>
              <a:ea typeface="Calibri"/>
              <a:cs typeface="Chalkboard SE Regular"/>
              <a:sym typeface="Calibri"/>
            </a:endParaRPr>
          </a:p>
        </p:txBody>
      </p:sp>
      <p:sp>
        <p:nvSpPr>
          <p:cNvPr id="173" name="Shape 173"/>
          <p:cNvSpPr txBox="1"/>
          <p:nvPr/>
        </p:nvSpPr>
        <p:spPr>
          <a:xfrm>
            <a:off x="624427" y="4317025"/>
            <a:ext cx="8237599" cy="52322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fr" sz="1300" b="1" i="0" u="none" strike="noStrike" cap="none" dirty="0">
                <a:solidFill>
                  <a:srgbClr val="5D9936"/>
                </a:solidFill>
                <a:latin typeface="Georgia"/>
                <a:ea typeface="Calibri"/>
                <a:cs typeface="Georgia"/>
                <a:sym typeface="Calibri"/>
              </a:rPr>
              <a:t>Le </a:t>
            </a:r>
            <a:r>
              <a:rPr lang="fr-FR" sz="1300" b="1" dirty="0" smtClean="0">
                <a:solidFill>
                  <a:srgbClr val="5D9936"/>
                </a:solidFill>
                <a:latin typeface="Georgia"/>
                <a:ea typeface="Calibri"/>
                <a:cs typeface="Georgia"/>
                <a:sym typeface="Calibri"/>
              </a:rPr>
              <a:t>bailleur</a:t>
            </a:r>
            <a:r>
              <a:rPr lang="fr" sz="1300" b="1" i="0" u="none" strike="noStrike" cap="none" dirty="0" smtClean="0">
                <a:solidFill>
                  <a:srgbClr val="5D9936"/>
                </a:solidFill>
                <a:latin typeface="Georgia"/>
                <a:ea typeface="Calibri"/>
                <a:cs typeface="Georgia"/>
                <a:sym typeface="Calibri"/>
              </a:rPr>
              <a:t> </a:t>
            </a:r>
            <a:r>
              <a:rPr lang="fr" sz="1300" b="1" i="0" u="none" strike="noStrike" cap="none" dirty="0">
                <a:solidFill>
                  <a:srgbClr val="5D9936"/>
                </a:solidFill>
                <a:latin typeface="Georgia"/>
                <a:ea typeface="Calibri"/>
                <a:cs typeface="Georgia"/>
                <a:sym typeface="Calibri"/>
              </a:rPr>
              <a:t>et vous-même </a:t>
            </a:r>
            <a:r>
              <a:rPr lang="fr" sz="1300" b="1" i="0" u="none" strike="noStrike" cap="none" dirty="0" smtClean="0">
                <a:solidFill>
                  <a:srgbClr val="5D9936"/>
                </a:solidFill>
                <a:latin typeface="Georgia"/>
                <a:ea typeface="Calibri"/>
                <a:cs typeface="Georgia"/>
                <a:sym typeface="Calibri"/>
              </a:rPr>
              <a:t>conserve</a:t>
            </a:r>
            <a:r>
              <a:rPr lang="fr-FR" sz="1300" b="1" i="0" u="none" strike="noStrike" cap="none" dirty="0" smtClean="0">
                <a:solidFill>
                  <a:srgbClr val="5D9936"/>
                </a:solidFill>
                <a:latin typeface="Georgia"/>
                <a:ea typeface="Calibri"/>
                <a:cs typeface="Georgia"/>
                <a:sym typeface="Calibri"/>
              </a:rPr>
              <a:t>nt</a:t>
            </a:r>
            <a:r>
              <a:rPr lang="fr" sz="1300" b="1" i="0" u="none" strike="noStrike" cap="none" dirty="0" smtClean="0">
                <a:solidFill>
                  <a:srgbClr val="5D9936"/>
                </a:solidFill>
                <a:latin typeface="Georgia"/>
                <a:ea typeface="Calibri"/>
                <a:cs typeface="Georgia"/>
                <a:sym typeface="Calibri"/>
              </a:rPr>
              <a:t> </a:t>
            </a:r>
            <a:r>
              <a:rPr lang="fr" sz="1300" b="1" i="0" u="none" strike="noStrike" cap="none" dirty="0">
                <a:solidFill>
                  <a:srgbClr val="5D9936"/>
                </a:solidFill>
                <a:latin typeface="Georgia"/>
                <a:ea typeface="Calibri"/>
                <a:cs typeface="Georgia"/>
                <a:sym typeface="Calibri"/>
              </a:rPr>
              <a:t>chacun un exemplaire identique de tous les documents signés.</a:t>
            </a:r>
            <a:endParaRPr sz="1300" b="1" i="0" u="none" strike="noStrike" cap="none" dirty="0">
              <a:solidFill>
                <a:srgbClr val="5D9936"/>
              </a:solidFill>
              <a:latin typeface="Georgia"/>
              <a:cs typeface="Georgia"/>
              <a:sym typeface="Arial"/>
            </a:endParaRPr>
          </a:p>
        </p:txBody>
      </p:sp>
      <p:pic>
        <p:nvPicPr>
          <p:cNvPr id="6" name="Image 5"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348" y="4263301"/>
            <a:ext cx="606598" cy="529560"/>
          </a:xfrm>
          <a:prstGeom prst="rect">
            <a:avLst/>
          </a:prstGeom>
        </p:spPr>
      </p:pic>
      <p:pic>
        <p:nvPicPr>
          <p:cNvPr id="7" name="Image 6"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0" name="Image 9"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1" name="Image 10"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Shape 186"/>
          <p:cNvSpPr txBox="1"/>
          <p:nvPr/>
        </p:nvSpPr>
        <p:spPr>
          <a:xfrm>
            <a:off x="173797" y="151532"/>
            <a:ext cx="8346988" cy="392415"/>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fr" sz="2100" b="1" i="0" u="none" strike="noStrike" cap="none" dirty="0" smtClean="0">
                <a:solidFill>
                  <a:srgbClr val="5D9936"/>
                </a:solidFill>
                <a:latin typeface="Chalkboard SE Regular"/>
                <a:ea typeface="Calibri"/>
                <a:cs typeface="Chalkboard SE Regular"/>
                <a:sym typeface="Calibri"/>
              </a:rPr>
              <a:t>3.</a:t>
            </a:r>
            <a:r>
              <a:rPr lang="fr-FR" sz="2100" b="1" i="0" u="none" strike="noStrike" cap="none" dirty="0" smtClean="0">
                <a:solidFill>
                  <a:srgbClr val="5D9936"/>
                </a:solidFill>
                <a:latin typeface="Chalkboard SE Regular"/>
                <a:ea typeface="Calibri"/>
                <a:cs typeface="Chalkboard SE Regular"/>
                <a:sym typeface="Calibri"/>
              </a:rPr>
              <a:t>3</a:t>
            </a:r>
            <a:r>
              <a:rPr lang="fr" sz="2100" b="1" i="0" u="none" strike="noStrike" cap="none" dirty="0" smtClean="0">
                <a:solidFill>
                  <a:srgbClr val="5D9936"/>
                </a:solidFill>
                <a:latin typeface="Chalkboard SE Regular"/>
                <a:ea typeface="Calibri"/>
                <a:cs typeface="Chalkboard SE Regular"/>
                <a:sym typeface="Calibri"/>
              </a:rPr>
              <a:t> </a:t>
            </a:r>
            <a:r>
              <a:rPr lang="fr" sz="2100" b="1" i="0" u="none" strike="noStrike" cap="none" dirty="0">
                <a:solidFill>
                  <a:srgbClr val="5D9936"/>
                </a:solidFill>
                <a:latin typeface="Chalkboard SE Regular"/>
                <a:ea typeface="Calibri"/>
                <a:cs typeface="Chalkboard SE Regular"/>
                <a:sym typeface="Calibri"/>
              </a:rPr>
              <a:t>Les responsabilités du locataire</a:t>
            </a:r>
            <a:endParaRPr sz="2100" b="1" i="0" u="none" strike="noStrike" cap="none" dirty="0">
              <a:solidFill>
                <a:srgbClr val="5D9936"/>
              </a:solidFill>
              <a:latin typeface="Chalkboard SE Regular"/>
              <a:ea typeface="Calibri"/>
              <a:cs typeface="Chalkboard SE Regular"/>
              <a:sym typeface="Calibri"/>
            </a:endParaRPr>
          </a:p>
        </p:txBody>
      </p:sp>
      <p:sp>
        <p:nvSpPr>
          <p:cNvPr id="187" name="Shape 187"/>
          <p:cNvSpPr/>
          <p:nvPr/>
        </p:nvSpPr>
        <p:spPr>
          <a:xfrm>
            <a:off x="376881" y="726295"/>
            <a:ext cx="8403608" cy="3547714"/>
          </a:xfrm>
          <a:prstGeom prst="rect">
            <a:avLst/>
          </a:prstGeom>
          <a:noFill/>
          <a:ln>
            <a:noFill/>
          </a:ln>
        </p:spPr>
        <p:txBody>
          <a:bodyPr spcFirstLastPara="1" wrap="square" lIns="68575" tIns="34275" rIns="68575" bIns="34275" anchor="t" anchorCtr="0">
            <a:noAutofit/>
          </a:bodyPr>
          <a:lstStyle/>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Payer le loyer et les charges aux dates prévues</a:t>
            </a:r>
            <a:r>
              <a:rPr lang="fr" b="0" i="0" u="none" strike="noStrike" cap="none" dirty="0" smtClean="0">
                <a:solidFill>
                  <a:schemeClr val="dk1"/>
                </a:solidFill>
                <a:latin typeface="Georgia"/>
                <a:ea typeface="Calibri"/>
                <a:cs typeface="Georgia"/>
                <a:sym typeface="Calibri"/>
              </a:rPr>
              <a:t>,</a:t>
            </a:r>
            <a:endParaRPr lang="fr-FR" b="0" i="0" u="none" strike="noStrike" cap="none" dirty="0" smtClean="0">
              <a:solidFill>
                <a:schemeClr val="dk1"/>
              </a:solidFill>
              <a:latin typeface="Georgia"/>
              <a:ea typeface="Calibri"/>
              <a:cs typeface="Georgia"/>
              <a:sym typeface="Calibri"/>
            </a:endParaRPr>
          </a:p>
          <a:p>
            <a:pPr marR="0" lvl="0" algn="l" rtl="0">
              <a:lnSpc>
                <a:spcPct val="100000"/>
              </a:lnSpc>
              <a:spcBef>
                <a:spcPts val="0"/>
              </a:spcBef>
              <a:spcAft>
                <a:spcPts val="0"/>
              </a:spcAft>
              <a:buClr>
                <a:schemeClr val="dk1"/>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Utiliser le logement seulement pour l’usage prévu dans le contrat de location en respectant les règles d’habitation paisibles</a:t>
            </a:r>
            <a:r>
              <a:rPr lang="fr" b="0" i="0" u="none" strike="noStrike" cap="none" dirty="0" smtClean="0">
                <a:solidFill>
                  <a:schemeClr val="dk1"/>
                </a:solidFill>
                <a:latin typeface="Georgia"/>
                <a:ea typeface="Calibri"/>
                <a:cs typeface="Georgia"/>
                <a:sym typeface="Calibri"/>
              </a:rPr>
              <a:t>,</a:t>
            </a:r>
            <a:endParaRPr lang="fr-FR" b="0" i="0" u="none" strike="noStrike" cap="none" dirty="0" smtClean="0">
              <a:solidFill>
                <a:schemeClr val="dk1"/>
              </a:solidFill>
              <a:latin typeface="Georgia"/>
              <a:ea typeface="Calibri"/>
              <a:cs typeface="Georgia"/>
              <a:sym typeface="Calibri"/>
            </a:endParaRPr>
          </a:p>
          <a:p>
            <a:pPr marR="0" lvl="0" algn="l" rtl="0">
              <a:lnSpc>
                <a:spcPct val="100000"/>
              </a:lnSpc>
              <a:spcBef>
                <a:spcPts val="0"/>
              </a:spcBef>
              <a:spcAft>
                <a:spcPts val="0"/>
              </a:spcAft>
              <a:buClr>
                <a:schemeClr val="dk1"/>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Effectuer les réparations locatives qui lui incombent</a:t>
            </a:r>
            <a:r>
              <a:rPr lang="fr" b="0" i="0" u="none" strike="noStrike" cap="none" dirty="0" smtClean="0">
                <a:solidFill>
                  <a:schemeClr val="dk1"/>
                </a:solidFill>
                <a:latin typeface="Georgia"/>
                <a:ea typeface="Calibri"/>
                <a:cs typeface="Georgia"/>
                <a:sym typeface="Calibri"/>
              </a:rPr>
              <a:t>,</a:t>
            </a:r>
            <a:endParaRPr lang="fr-FR" b="0" i="0" u="none" strike="noStrike" cap="none" dirty="0" smtClean="0">
              <a:solidFill>
                <a:schemeClr val="dk1"/>
              </a:solidFill>
              <a:latin typeface="Georgia"/>
              <a:ea typeface="Calibri"/>
              <a:cs typeface="Georgia"/>
              <a:sym typeface="Calibri"/>
            </a:endParaRPr>
          </a:p>
          <a:p>
            <a:pPr marR="0" lvl="0" algn="l" rtl="0">
              <a:lnSpc>
                <a:spcPct val="100000"/>
              </a:lnSpc>
              <a:spcBef>
                <a:spcPts val="0"/>
              </a:spcBef>
              <a:spcAft>
                <a:spcPts val="0"/>
              </a:spcAft>
              <a:buClr>
                <a:schemeClr val="dk1"/>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Assurer l'entretien courant du logement et de ses équipements</a:t>
            </a:r>
            <a:r>
              <a:rPr lang="fr" b="0" i="0" u="none" strike="noStrike" cap="none" dirty="0" smtClean="0">
                <a:solidFill>
                  <a:schemeClr val="dk1"/>
                </a:solidFill>
                <a:latin typeface="Georgia"/>
                <a:ea typeface="Calibri"/>
                <a:cs typeface="Georgia"/>
                <a:sym typeface="Calibri"/>
              </a:rPr>
              <a:t>,</a:t>
            </a:r>
            <a:endParaRPr lang="fr-FR" b="0" i="0" u="none" strike="noStrike" cap="none" dirty="0" smtClean="0">
              <a:solidFill>
                <a:schemeClr val="dk1"/>
              </a:solidFill>
              <a:latin typeface="Georgia"/>
              <a:ea typeface="Calibri"/>
              <a:cs typeface="Georgia"/>
              <a:sym typeface="Calibri"/>
            </a:endParaRPr>
          </a:p>
          <a:p>
            <a:pPr marR="0" lvl="0" algn="l" rtl="0">
              <a:lnSpc>
                <a:spcPct val="100000"/>
              </a:lnSpc>
              <a:spcBef>
                <a:spcPts val="0"/>
              </a:spcBef>
              <a:spcAft>
                <a:spcPts val="0"/>
              </a:spcAft>
              <a:buClr>
                <a:schemeClr val="dk1"/>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Souscrire une assurance </a:t>
            </a:r>
            <a:r>
              <a:rPr lang="fr" b="0" i="0" u="none" strike="noStrike" cap="none" dirty="0" smtClean="0">
                <a:solidFill>
                  <a:schemeClr val="dk1"/>
                </a:solidFill>
                <a:latin typeface="Georgia"/>
                <a:ea typeface="Calibri"/>
                <a:cs typeface="Georgia"/>
                <a:sym typeface="Calibri"/>
              </a:rPr>
              <a:t>habitation</a:t>
            </a:r>
            <a:r>
              <a:rPr lang="fr-FR" b="0" i="0" u="none" strike="noStrike" cap="none" dirty="0" smtClean="0">
                <a:solidFill>
                  <a:schemeClr val="dk1"/>
                </a:solidFill>
                <a:latin typeface="Georgia"/>
                <a:ea typeface="Calibri"/>
                <a:cs typeface="Georgia"/>
                <a:sym typeface="Calibri"/>
              </a:rPr>
              <a:t>,</a:t>
            </a:r>
          </a:p>
          <a:p>
            <a:pPr marR="0" lvl="0" algn="l" rtl="0">
              <a:lnSpc>
                <a:spcPct val="100000"/>
              </a:lnSpc>
              <a:spcBef>
                <a:spcPts val="0"/>
              </a:spcBef>
              <a:spcAft>
                <a:spcPts val="0"/>
              </a:spcAft>
              <a:buClr>
                <a:schemeClr val="dk1"/>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Payer la taxe d’habitation (si le locataire est présent au 1er janvier dans le logement,  et s’il en est redevable</a:t>
            </a:r>
            <a:r>
              <a:rPr lang="fr" b="0" i="0" u="none" strike="noStrike" cap="none" dirty="0" smtClean="0">
                <a:solidFill>
                  <a:schemeClr val="dk1"/>
                </a:solidFill>
                <a:latin typeface="Georgia"/>
                <a:ea typeface="Calibri"/>
                <a:cs typeface="Georgia"/>
                <a:sym typeface="Calibri"/>
              </a:rPr>
              <a:t>)</a:t>
            </a:r>
            <a:r>
              <a:rPr lang="fr-FR" b="0" i="0" u="none" strike="noStrike" cap="none" dirty="0" smtClean="0">
                <a:solidFill>
                  <a:schemeClr val="dk1"/>
                </a:solidFill>
                <a:latin typeface="Georgia"/>
                <a:ea typeface="Calibri"/>
                <a:cs typeface="Georgia"/>
                <a:sym typeface="Calibri"/>
              </a:rPr>
              <a:t>,</a:t>
            </a:r>
          </a:p>
          <a:p>
            <a:pPr marR="0" lvl="0" algn="l" rtl="0">
              <a:lnSpc>
                <a:spcPct val="100000"/>
              </a:lnSpc>
              <a:spcBef>
                <a:spcPts val="0"/>
              </a:spcBef>
              <a:spcAft>
                <a:spcPts val="0"/>
              </a:spcAft>
              <a:buClr>
                <a:schemeClr val="dk1"/>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Permettre au propriétaire d’accéder au logement, sous conditions et sur rendez-vous (travaux, visites de futurs locataires</a:t>
            </a:r>
            <a:r>
              <a:rPr lang="fr" b="0" i="0" u="none" strike="noStrike" cap="none" dirty="0" smtClean="0">
                <a:solidFill>
                  <a:schemeClr val="dk1"/>
                </a:solidFill>
                <a:latin typeface="Georgia"/>
                <a:ea typeface="Calibri"/>
                <a:cs typeface="Georgia"/>
                <a:sym typeface="Calibri"/>
              </a:rPr>
              <a:t>…)</a:t>
            </a:r>
            <a:r>
              <a:rPr lang="fr-FR" b="0" i="0" u="none" strike="noStrike" cap="none" smtClean="0">
                <a:solidFill>
                  <a:schemeClr val="dk1"/>
                </a:solidFill>
                <a:latin typeface="Georgia"/>
                <a:ea typeface="Calibri"/>
                <a:cs typeface="Georgia"/>
                <a:sym typeface="Calibri"/>
              </a:rPr>
              <a:t>.</a:t>
            </a:r>
            <a:endParaRPr b="0" i="0" u="none" strike="noStrike" cap="none" dirty="0">
              <a:solidFill>
                <a:srgbClr val="000000"/>
              </a:solidFill>
              <a:latin typeface="Georgia"/>
              <a:cs typeface="Georgia"/>
              <a:sym typeface="Arial"/>
            </a:endParaRPr>
          </a:p>
        </p:txBody>
      </p:sp>
      <p:pic>
        <p:nvPicPr>
          <p:cNvPr id="4" name="Image 3"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7" name="Image 6"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8" name="Image 7"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88"/>
          <p:cNvSpPr txBox="1"/>
          <p:nvPr/>
        </p:nvSpPr>
        <p:spPr>
          <a:xfrm>
            <a:off x="187339" y="177626"/>
            <a:ext cx="7821827" cy="392415"/>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fr" sz="2100" b="1" i="0" u="none" strike="noStrike" cap="none" dirty="0" smtClean="0">
                <a:solidFill>
                  <a:srgbClr val="5D9936"/>
                </a:solidFill>
                <a:latin typeface="Chalkboard SE Regular"/>
                <a:ea typeface="Calibri"/>
                <a:cs typeface="Chalkboard SE Regular"/>
                <a:sym typeface="Calibri"/>
              </a:rPr>
              <a:t>3.</a:t>
            </a:r>
            <a:r>
              <a:rPr lang="fr-FR" sz="2100" b="1" i="0" u="none" strike="noStrike" cap="none" dirty="0" smtClean="0">
                <a:solidFill>
                  <a:srgbClr val="5D9936"/>
                </a:solidFill>
                <a:latin typeface="Chalkboard SE Regular"/>
                <a:ea typeface="Calibri"/>
                <a:cs typeface="Chalkboard SE Regular"/>
                <a:sym typeface="Calibri"/>
              </a:rPr>
              <a:t>4</a:t>
            </a:r>
            <a:r>
              <a:rPr lang="fr" sz="2100" b="1" i="0" u="none" strike="noStrike" cap="none" dirty="0" smtClean="0">
                <a:solidFill>
                  <a:srgbClr val="5D9936"/>
                </a:solidFill>
                <a:latin typeface="Chalkboard SE Regular"/>
                <a:ea typeface="Calibri"/>
                <a:cs typeface="Chalkboard SE Regular"/>
                <a:sym typeface="Calibri"/>
              </a:rPr>
              <a:t> </a:t>
            </a:r>
            <a:r>
              <a:rPr lang="fr" sz="2100" b="1" i="0" u="none" strike="noStrike" cap="none" dirty="0">
                <a:solidFill>
                  <a:srgbClr val="5D9936"/>
                </a:solidFill>
                <a:latin typeface="Chalkboard SE Regular"/>
                <a:ea typeface="Calibri"/>
                <a:cs typeface="Chalkboard SE Regular"/>
                <a:sym typeface="Calibri"/>
              </a:rPr>
              <a:t>Les responsabilités du propriétaire</a:t>
            </a:r>
            <a:endParaRPr sz="2100" b="1" i="0" u="none" strike="noStrike" cap="none" dirty="0">
              <a:solidFill>
                <a:srgbClr val="5D9936"/>
              </a:solidFill>
              <a:latin typeface="Chalkboard SE Regular"/>
              <a:ea typeface="Calibri"/>
              <a:cs typeface="Chalkboard SE Regular"/>
              <a:sym typeface="Calibri"/>
            </a:endParaRPr>
          </a:p>
        </p:txBody>
      </p:sp>
      <p:sp>
        <p:nvSpPr>
          <p:cNvPr id="3" name="Shape 189"/>
          <p:cNvSpPr/>
          <p:nvPr/>
        </p:nvSpPr>
        <p:spPr>
          <a:xfrm>
            <a:off x="331231" y="808319"/>
            <a:ext cx="7346092" cy="1920981"/>
          </a:xfrm>
          <a:prstGeom prst="rect">
            <a:avLst/>
          </a:prstGeom>
          <a:noFill/>
          <a:ln>
            <a:noFill/>
          </a:ln>
        </p:spPr>
        <p:txBody>
          <a:bodyPr spcFirstLastPara="1" wrap="square" lIns="68575" tIns="34275" rIns="68575" bIns="34275" anchor="t" anchorCtr="0">
            <a:noAutofit/>
          </a:bodyPr>
          <a:lstStyle/>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Délivrer un logement décent et conforme à l'usage d'habitation</a:t>
            </a:r>
            <a:r>
              <a:rPr lang="fr" b="0" i="0" u="none" strike="noStrike" cap="none" dirty="0" smtClean="0">
                <a:solidFill>
                  <a:schemeClr val="dk1"/>
                </a:solidFill>
                <a:latin typeface="Georgia"/>
                <a:ea typeface="Calibri"/>
                <a:cs typeface="Georgia"/>
                <a:sym typeface="Calibri"/>
              </a:rPr>
              <a:t>,</a:t>
            </a:r>
            <a:endParaRPr lang="fr-FR" b="0" i="0" u="none" strike="noStrike" cap="none" dirty="0" smtClean="0">
              <a:solidFill>
                <a:schemeClr val="dk1"/>
              </a:solidFill>
              <a:latin typeface="Georgia"/>
              <a:ea typeface="Calibri"/>
              <a:cs typeface="Georgia"/>
              <a:sym typeface="Calibri"/>
            </a:endParaRPr>
          </a:p>
          <a:p>
            <a:pPr marR="0" lvl="0" algn="l" rtl="0">
              <a:lnSpc>
                <a:spcPct val="100000"/>
              </a:lnSpc>
              <a:spcBef>
                <a:spcPts val="0"/>
              </a:spcBef>
              <a:spcAft>
                <a:spcPts val="0"/>
              </a:spcAft>
              <a:buClr>
                <a:schemeClr val="dk1"/>
              </a:buClr>
              <a:buSzPts val="1400"/>
            </a:pPr>
            <a:endParaRPr b="0" i="0" u="none" strike="noStrike" cap="none"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Mettre le logement en conformité avec les conditions de décence, </a:t>
            </a:r>
            <a:endParaRPr lang="fr-FR" b="0" i="0" u="none" strike="noStrike" cap="none" dirty="0" smtClean="0">
              <a:solidFill>
                <a:schemeClr val="dk1"/>
              </a:solidFill>
              <a:latin typeface="Georgia"/>
              <a:ea typeface="Calibri"/>
              <a:cs typeface="Georgia"/>
              <a:sym typeface="Calibri"/>
            </a:endParaRPr>
          </a:p>
          <a:p>
            <a:pPr marR="0" lvl="0" algn="l" rtl="0">
              <a:lnSpc>
                <a:spcPct val="100000"/>
              </a:lnSpc>
              <a:spcBef>
                <a:spcPts val="0"/>
              </a:spcBef>
              <a:spcAft>
                <a:spcPts val="0"/>
              </a:spcAft>
              <a:buClr>
                <a:schemeClr val="dk1"/>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Fournir gratuitement une quittance de loyer sur </a:t>
            </a:r>
            <a:r>
              <a:rPr lang="fr" b="0" i="0" u="none" strike="noStrike" cap="none" dirty="0" smtClean="0">
                <a:solidFill>
                  <a:schemeClr val="dk1"/>
                </a:solidFill>
                <a:latin typeface="Georgia"/>
                <a:ea typeface="Calibri"/>
                <a:cs typeface="Georgia"/>
                <a:sym typeface="Calibri"/>
              </a:rPr>
              <a:t>demande</a:t>
            </a:r>
            <a:r>
              <a:rPr lang="fr-FR" b="0" i="0" u="none" strike="noStrike" cap="none" dirty="0" smtClean="0">
                <a:solidFill>
                  <a:schemeClr val="dk1"/>
                </a:solidFill>
                <a:latin typeface="Georgia"/>
                <a:ea typeface="Calibri"/>
                <a:cs typeface="Georgia"/>
                <a:sym typeface="Calibri"/>
              </a:rPr>
              <a:t>,</a:t>
            </a:r>
          </a:p>
          <a:p>
            <a:pPr marR="0" lvl="0" algn="l" rtl="0">
              <a:lnSpc>
                <a:spcPct val="100000"/>
              </a:lnSpc>
              <a:spcBef>
                <a:spcPts val="0"/>
              </a:spcBef>
              <a:spcAft>
                <a:spcPts val="0"/>
              </a:spcAft>
              <a:buClr>
                <a:schemeClr val="dk1"/>
              </a:buClr>
              <a:buSzPts val="1400"/>
            </a:pPr>
            <a:endParaRPr lang="fr-FR" b="0" i="0" u="none" strike="noStrike" cap="none" dirty="0" smtClean="0">
              <a:solidFill>
                <a:schemeClr val="dk1"/>
              </a:solidFill>
              <a:latin typeface="Georgia"/>
              <a:ea typeface="Calibri"/>
              <a:cs typeface="Georgia"/>
              <a:sym typeface="Calibri"/>
            </a:endParaRPr>
          </a:p>
          <a:p>
            <a:pPr marL="215900" lvl="0" indent="-215900">
              <a:buClr>
                <a:schemeClr val="dk1"/>
              </a:buClr>
              <a:buSzPts val="1400"/>
              <a:buFont typeface="Noto Sans Symbols"/>
              <a:buChar char="✓"/>
            </a:pPr>
            <a:r>
              <a:rPr lang="fr" dirty="0">
                <a:solidFill>
                  <a:schemeClr val="dk1"/>
                </a:solidFill>
                <a:latin typeface="Georgia"/>
                <a:ea typeface="Calibri"/>
                <a:cs typeface="Georgia"/>
                <a:sym typeface="Calibri"/>
              </a:rPr>
              <a:t>Effectuer les </a:t>
            </a:r>
            <a:r>
              <a:rPr lang="fr" dirty="0" smtClean="0">
                <a:solidFill>
                  <a:schemeClr val="dk1"/>
                </a:solidFill>
                <a:latin typeface="Georgia"/>
                <a:ea typeface="Calibri"/>
                <a:cs typeface="Georgia"/>
                <a:sym typeface="Calibri"/>
              </a:rPr>
              <a:t>réparations </a:t>
            </a:r>
            <a:r>
              <a:rPr lang="fr" dirty="0">
                <a:solidFill>
                  <a:schemeClr val="dk1"/>
                </a:solidFill>
                <a:latin typeface="Georgia"/>
                <a:ea typeface="Calibri"/>
                <a:cs typeface="Georgia"/>
                <a:sym typeface="Calibri"/>
              </a:rPr>
              <a:t>qui lui </a:t>
            </a:r>
            <a:r>
              <a:rPr lang="fr" dirty="0" smtClean="0">
                <a:solidFill>
                  <a:schemeClr val="dk1"/>
                </a:solidFill>
                <a:latin typeface="Georgia"/>
                <a:ea typeface="Calibri"/>
                <a:cs typeface="Georgia"/>
                <a:sym typeface="Calibri"/>
              </a:rPr>
              <a:t>incombent</a:t>
            </a:r>
            <a:r>
              <a:rPr lang="fr-FR" dirty="0" smtClean="0">
                <a:solidFill>
                  <a:schemeClr val="dk1"/>
                </a:solidFill>
                <a:latin typeface="Georgia"/>
                <a:ea typeface="Calibri"/>
                <a:cs typeface="Georgia"/>
                <a:sym typeface="Calibri"/>
              </a:rPr>
              <a:t>.</a:t>
            </a:r>
            <a:endParaRPr b="0" i="0" u="none" strike="noStrike" cap="none" dirty="0">
              <a:solidFill>
                <a:srgbClr val="000000"/>
              </a:solidFill>
              <a:latin typeface="Georgia"/>
              <a:cs typeface="Georgia"/>
              <a:sym typeface="Arial"/>
            </a:endParaRPr>
          </a:p>
        </p:txBody>
      </p:sp>
      <p:pic>
        <p:nvPicPr>
          <p:cNvPr id="4" name="Image 3" descr="18-arrow.png">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7" name="Image 6" descr="iconmonstr-home-5-240.png">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8" name="Image 7" descr="18-arrow.png">
            <a:hlinkClick r:id="" action="ppaction://hlinkshowjump?jump=previous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extLst>
      <p:ext uri="{BB962C8B-B14F-4D97-AF65-F5344CB8AC3E}">
        <p14:creationId xmlns:p14="http://schemas.microsoft.com/office/powerpoint/2010/main" val="218311692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p:nvPr/>
        </p:nvSpPr>
        <p:spPr>
          <a:xfrm>
            <a:off x="269645" y="552226"/>
            <a:ext cx="8118476" cy="3570156"/>
          </a:xfrm>
          <a:prstGeom prst="rect">
            <a:avLst/>
          </a:prstGeom>
          <a:noFill/>
          <a:ln>
            <a:noFill/>
          </a:ln>
        </p:spPr>
        <p:txBody>
          <a:bodyPr spcFirstLastPara="1" wrap="square" lIns="68575" tIns="34275" rIns="68575" bIns="34275" anchor="t" anchorCtr="0">
            <a:noAutofit/>
          </a:bodyPr>
          <a:lstStyle/>
          <a:p>
            <a:pPr marL="285750" marR="0" lvl="0" indent="-285750" algn="just" rtl="0">
              <a:lnSpc>
                <a:spcPct val="107000"/>
              </a:lnSpc>
              <a:spcBef>
                <a:spcPts val="0"/>
              </a:spcBef>
              <a:spcAft>
                <a:spcPts val="0"/>
              </a:spcAft>
              <a:buClr>
                <a:srgbClr val="000000"/>
              </a:buClr>
              <a:buSzPts val="1400"/>
              <a:buFont typeface="Arial"/>
              <a:buChar char="•"/>
            </a:pPr>
            <a:r>
              <a:rPr lang="fr" sz="1400" b="0" i="0" u="none" strike="noStrike" cap="none" dirty="0">
                <a:solidFill>
                  <a:schemeClr val="dk1"/>
                </a:solidFill>
                <a:latin typeface="Georgia"/>
                <a:ea typeface="Calibri"/>
                <a:cs typeface="Georgia"/>
                <a:sym typeface="Calibri"/>
              </a:rPr>
              <a:t>L'état des lieux est un document obligatoire qui décrit le logement loué. Il doit être joint au contrat de location. Il permet </a:t>
            </a:r>
            <a:r>
              <a:rPr lang="fr" sz="1400" b="1" i="0" u="none" strike="noStrike" cap="none" dirty="0">
                <a:solidFill>
                  <a:schemeClr val="dk1"/>
                </a:solidFill>
                <a:latin typeface="Georgia"/>
                <a:ea typeface="Calibri"/>
                <a:cs typeface="Georgia"/>
                <a:sym typeface="Calibri"/>
              </a:rPr>
              <a:t>de comparer l'état du logement au début et à la fin de la location </a:t>
            </a:r>
            <a:r>
              <a:rPr lang="fr" sz="1400" b="0" i="0" u="none" strike="noStrike" cap="none" dirty="0">
                <a:solidFill>
                  <a:schemeClr val="dk1"/>
                </a:solidFill>
                <a:latin typeface="Georgia"/>
                <a:ea typeface="Calibri"/>
                <a:cs typeface="Georgia"/>
                <a:sym typeface="Calibri"/>
              </a:rPr>
              <a:t>et de déterminer, en cas de réparations nécessaires, celles qui incombent au propriétaire et/ou au locataire.</a:t>
            </a:r>
            <a:endParaRPr sz="1100" b="0" i="0" u="none" strike="noStrike" cap="none" dirty="0">
              <a:solidFill>
                <a:srgbClr val="000000"/>
              </a:solidFill>
              <a:latin typeface="Georgia"/>
              <a:cs typeface="Georgia"/>
              <a:sym typeface="Arial"/>
            </a:endParaRPr>
          </a:p>
          <a:p>
            <a:pPr marL="0" marR="0" lvl="0" indent="0" algn="l" rtl="0">
              <a:lnSpc>
                <a:spcPct val="107000"/>
              </a:lnSpc>
              <a:spcBef>
                <a:spcPts val="0"/>
              </a:spcBef>
              <a:spcAft>
                <a:spcPts val="0"/>
              </a:spcAft>
              <a:buClr>
                <a:srgbClr val="000000"/>
              </a:buClr>
              <a:buSzPts val="1400"/>
              <a:buFont typeface="Arial"/>
              <a:buNone/>
            </a:pPr>
            <a:endParaRPr sz="1400" b="0" i="0" u="none" strike="noStrike" cap="none" dirty="0">
              <a:solidFill>
                <a:schemeClr val="dk1"/>
              </a:solidFill>
              <a:latin typeface="Georgia"/>
              <a:ea typeface="Calibri"/>
              <a:cs typeface="Georgia"/>
              <a:sym typeface="Calibri"/>
            </a:endParaRPr>
          </a:p>
          <a:p>
            <a:pPr marL="0" marR="0" lvl="0" indent="0" algn="just" rtl="0">
              <a:lnSpc>
                <a:spcPct val="107000"/>
              </a:lnSpc>
              <a:spcBef>
                <a:spcPts val="0"/>
              </a:spcBef>
              <a:spcAft>
                <a:spcPts val="0"/>
              </a:spcAft>
              <a:buClr>
                <a:srgbClr val="000000"/>
              </a:buClr>
              <a:buSzPts val="1400"/>
              <a:buFont typeface="Arial"/>
              <a:buNone/>
            </a:pPr>
            <a:r>
              <a:rPr lang="fr" sz="1400" b="0" i="0" u="none" strike="noStrike" cap="none" dirty="0">
                <a:solidFill>
                  <a:schemeClr val="dk1"/>
                </a:solidFill>
                <a:latin typeface="Georgia"/>
                <a:ea typeface="Calibri"/>
                <a:cs typeface="Georgia"/>
                <a:sym typeface="Calibri"/>
              </a:rPr>
              <a:t>Si le logement est meublé, un inventaire doit être joint à l’état des lieux. Il précise les équipements et le mobilier fournis ainsi que leur état.</a:t>
            </a:r>
            <a:endParaRPr sz="1100" b="0" i="0" u="none" strike="noStrike" cap="none" dirty="0">
              <a:solidFill>
                <a:srgbClr val="000000"/>
              </a:solidFill>
              <a:latin typeface="Georgia"/>
              <a:cs typeface="Georgia"/>
              <a:sym typeface="Arial"/>
            </a:endParaRPr>
          </a:p>
          <a:p>
            <a:pPr marL="0" marR="0" lvl="0" indent="0" algn="l" rtl="0">
              <a:lnSpc>
                <a:spcPct val="107000"/>
              </a:lnSpc>
              <a:spcBef>
                <a:spcPts val="0"/>
              </a:spcBef>
              <a:spcAft>
                <a:spcPts val="0"/>
              </a:spcAft>
              <a:buClr>
                <a:srgbClr val="000000"/>
              </a:buClr>
              <a:buSzPts val="1400"/>
              <a:buFont typeface="Arial"/>
              <a:buNone/>
            </a:pPr>
            <a:endParaRPr sz="1400" b="0" i="0" u="none" strike="noStrike" cap="none" dirty="0">
              <a:solidFill>
                <a:schemeClr val="dk1"/>
              </a:solidFill>
              <a:latin typeface="Georgia"/>
              <a:ea typeface="Calibri"/>
              <a:cs typeface="Georgia"/>
              <a:sym typeface="Calibri"/>
            </a:endParaRPr>
          </a:p>
          <a:p>
            <a:pPr marL="596900" marR="0" lvl="1" indent="-254000" algn="l" rtl="0">
              <a:lnSpc>
                <a:spcPct val="107000"/>
              </a:lnSpc>
              <a:spcBef>
                <a:spcPts val="0"/>
              </a:spcBef>
              <a:spcAft>
                <a:spcPts val="0"/>
              </a:spcAft>
              <a:buClr>
                <a:schemeClr val="dk1"/>
              </a:buClr>
              <a:buSzPts val="1400"/>
              <a:buFont typeface="Noto Sans Symbols"/>
              <a:buChar char="✓"/>
            </a:pPr>
            <a:r>
              <a:rPr lang="fr" sz="1400" b="0" i="0" u="none" strike="noStrike" cap="none" dirty="0">
                <a:solidFill>
                  <a:schemeClr val="dk1"/>
                </a:solidFill>
                <a:latin typeface="Georgia"/>
                <a:ea typeface="Calibri"/>
                <a:cs typeface="Georgia"/>
                <a:sym typeface="Calibri"/>
              </a:rPr>
              <a:t>Vérifier le bon fonctionnement des équipements (électroménager, </a:t>
            </a:r>
            <a:r>
              <a:rPr lang="fr-FR" dirty="0" smtClean="0">
                <a:solidFill>
                  <a:schemeClr val="dk1"/>
                </a:solidFill>
                <a:latin typeface="Georgia"/>
                <a:ea typeface="Calibri"/>
                <a:cs typeface="Georgia"/>
                <a:sym typeface="Calibri"/>
              </a:rPr>
              <a:t>chauffage, </a:t>
            </a:r>
            <a:r>
              <a:rPr lang="fr" sz="1400" b="0" i="0" u="none" strike="noStrike" cap="none" dirty="0" smtClean="0">
                <a:solidFill>
                  <a:schemeClr val="dk1"/>
                </a:solidFill>
                <a:latin typeface="Georgia"/>
                <a:ea typeface="Calibri"/>
                <a:cs typeface="Georgia"/>
                <a:sym typeface="Calibri"/>
              </a:rPr>
              <a:t>détecteurs </a:t>
            </a:r>
            <a:r>
              <a:rPr lang="fr" sz="1400" b="0" i="0" u="none" strike="noStrike" cap="none" dirty="0">
                <a:solidFill>
                  <a:schemeClr val="dk1"/>
                </a:solidFill>
                <a:latin typeface="Georgia"/>
                <a:ea typeface="Calibri"/>
                <a:cs typeface="Georgia"/>
                <a:sym typeface="Calibri"/>
              </a:rPr>
              <a:t>de fumée…)</a:t>
            </a:r>
            <a:endParaRPr sz="1100" b="0" i="0" u="none" strike="noStrike" cap="none" dirty="0">
              <a:solidFill>
                <a:srgbClr val="000000"/>
              </a:solidFill>
              <a:latin typeface="Georgia"/>
              <a:cs typeface="Georgia"/>
              <a:sym typeface="Arial"/>
            </a:endParaRPr>
          </a:p>
          <a:p>
            <a:pPr marL="596900" marR="0" lvl="1" indent="-254000" algn="l" rtl="0">
              <a:lnSpc>
                <a:spcPct val="107000"/>
              </a:lnSpc>
              <a:spcBef>
                <a:spcPts val="0"/>
              </a:spcBef>
              <a:spcAft>
                <a:spcPts val="0"/>
              </a:spcAft>
              <a:buClr>
                <a:schemeClr val="dk1"/>
              </a:buClr>
              <a:buSzPts val="1400"/>
              <a:buFont typeface="Noto Sans Symbols"/>
              <a:buChar char="✓"/>
            </a:pPr>
            <a:r>
              <a:rPr lang="fr" sz="1400" b="0" i="0" u="none" strike="noStrike" cap="none" dirty="0">
                <a:solidFill>
                  <a:schemeClr val="dk1"/>
                </a:solidFill>
                <a:latin typeface="Georgia"/>
                <a:ea typeface="Calibri"/>
                <a:cs typeface="Georgia"/>
                <a:sym typeface="Calibri"/>
              </a:rPr>
              <a:t>Relever les compteurs d'eau, d'électricité et de gaz</a:t>
            </a:r>
            <a:endParaRPr sz="1100" b="0" i="0" u="none" strike="noStrike" cap="none" dirty="0">
              <a:solidFill>
                <a:srgbClr val="000000"/>
              </a:solidFill>
              <a:latin typeface="Georgia"/>
              <a:cs typeface="Georgia"/>
              <a:sym typeface="Arial"/>
            </a:endParaRPr>
          </a:p>
          <a:p>
            <a:pPr marL="254000" marR="0" lvl="0" indent="-165100" algn="l" rtl="0">
              <a:lnSpc>
                <a:spcPct val="107000"/>
              </a:lnSpc>
              <a:spcBef>
                <a:spcPts val="0"/>
              </a:spcBef>
              <a:spcAft>
                <a:spcPts val="0"/>
              </a:spcAft>
              <a:buClr>
                <a:schemeClr val="dk1"/>
              </a:buClr>
              <a:buSzPts val="1400"/>
              <a:buFont typeface="Arial"/>
              <a:buNone/>
            </a:pPr>
            <a:endParaRPr sz="1400" b="0" i="0" u="none" strike="noStrike" cap="none" dirty="0">
              <a:solidFill>
                <a:schemeClr val="dk1"/>
              </a:solidFill>
              <a:latin typeface="Georgia"/>
              <a:cs typeface="Georgia"/>
              <a:sym typeface="Arial"/>
            </a:endParaRPr>
          </a:p>
          <a:p>
            <a:pPr marL="254000" marR="0" lvl="0" indent="-254000" algn="just" rtl="0">
              <a:lnSpc>
                <a:spcPct val="107000"/>
              </a:lnSpc>
              <a:spcBef>
                <a:spcPts val="0"/>
              </a:spcBef>
              <a:spcAft>
                <a:spcPts val="0"/>
              </a:spcAft>
              <a:buClr>
                <a:schemeClr val="dk1"/>
              </a:buClr>
              <a:buSzPts val="1400"/>
              <a:buFont typeface="Arial"/>
              <a:buChar char="•"/>
            </a:pPr>
            <a:r>
              <a:rPr lang="fr" sz="1400" b="0" i="0" u="none" strike="noStrike" cap="none" dirty="0">
                <a:solidFill>
                  <a:schemeClr val="dk1"/>
                </a:solidFill>
                <a:latin typeface="Georgia"/>
                <a:ea typeface="Calibri"/>
                <a:cs typeface="Georgia"/>
                <a:sym typeface="Calibri"/>
              </a:rPr>
              <a:t>En cas de location via une agence ou avec un professionnel : l’état des lieux d’entrée est payant. </a:t>
            </a:r>
            <a:r>
              <a:rPr lang="fr" sz="1400" b="0" i="0" u="none" strike="noStrike" cap="none" dirty="0" smtClean="0">
                <a:solidFill>
                  <a:schemeClr val="dk1"/>
                </a:solidFill>
                <a:latin typeface="Georgia"/>
                <a:ea typeface="Calibri"/>
                <a:cs typeface="Georgia"/>
                <a:sym typeface="Calibri"/>
              </a:rPr>
              <a:t>Le </a:t>
            </a:r>
            <a:r>
              <a:rPr lang="fr" sz="1400" b="0" i="0" u="none" strike="noStrike" cap="none" dirty="0">
                <a:solidFill>
                  <a:schemeClr val="dk1"/>
                </a:solidFill>
                <a:latin typeface="Georgia"/>
                <a:ea typeface="Calibri"/>
                <a:cs typeface="Georgia"/>
                <a:sym typeface="Calibri"/>
              </a:rPr>
              <a:t>coût, calculé selon la superficie du logement, est partagé pour moitié entre le propriétaire et le locataire. L’état des lieux de sortie est gratuit.</a:t>
            </a:r>
            <a:endParaRPr sz="1400" b="0" i="0" u="none" strike="noStrike" cap="none" dirty="0">
              <a:solidFill>
                <a:schemeClr val="dk1"/>
              </a:solidFill>
              <a:latin typeface="Georgia"/>
              <a:ea typeface="Calibri"/>
              <a:cs typeface="Georgia"/>
              <a:sym typeface="Calibri"/>
            </a:endParaRPr>
          </a:p>
          <a:p>
            <a:pPr marL="254000" marR="0" lvl="0" indent="-165100" algn="l" rtl="0">
              <a:lnSpc>
                <a:spcPct val="107000"/>
              </a:lnSpc>
              <a:spcBef>
                <a:spcPts val="0"/>
              </a:spcBef>
              <a:spcAft>
                <a:spcPts val="0"/>
              </a:spcAft>
              <a:buClr>
                <a:schemeClr val="dk1"/>
              </a:buClr>
              <a:buSzPts val="1400"/>
              <a:buFont typeface="Arial"/>
              <a:buNone/>
            </a:pPr>
            <a:endParaRPr sz="1400" b="0" i="0" u="none" strike="noStrike" cap="none" dirty="0">
              <a:solidFill>
                <a:schemeClr val="dk1"/>
              </a:solidFill>
              <a:latin typeface="Arial"/>
              <a:ea typeface="Arial"/>
              <a:cs typeface="Arial"/>
              <a:sym typeface="Arial"/>
            </a:endParaRPr>
          </a:p>
          <a:p>
            <a:pPr marL="254000" marR="0" lvl="0" indent="-165100" algn="l" rtl="0">
              <a:lnSpc>
                <a:spcPct val="107000"/>
              </a:lnSpc>
              <a:spcBef>
                <a:spcPts val="0"/>
              </a:spcBef>
              <a:spcAft>
                <a:spcPts val="0"/>
              </a:spcAft>
              <a:buClr>
                <a:schemeClr val="dk1"/>
              </a:buClr>
              <a:buSzPts val="1400"/>
              <a:buFont typeface="Arial"/>
              <a:buNone/>
            </a:pPr>
            <a:endParaRPr sz="1400" b="0" i="0" u="none" strike="noStrike" cap="none" dirty="0">
              <a:solidFill>
                <a:schemeClr val="dk1"/>
              </a:solidFill>
              <a:latin typeface="Arial"/>
              <a:ea typeface="Arial"/>
              <a:cs typeface="Arial"/>
              <a:sym typeface="Arial"/>
            </a:endParaRPr>
          </a:p>
          <a:p>
            <a:pPr marL="254000" marR="0" lvl="0" indent="-165100" algn="l" rtl="0">
              <a:lnSpc>
                <a:spcPct val="107000"/>
              </a:lnSpc>
              <a:spcBef>
                <a:spcPts val="0"/>
              </a:spcBef>
              <a:spcAft>
                <a:spcPts val="0"/>
              </a:spcAft>
              <a:buClr>
                <a:schemeClr val="dk1"/>
              </a:buClr>
              <a:buSzPts val="1400"/>
              <a:buFont typeface="Arial"/>
              <a:buNone/>
            </a:pPr>
            <a:endParaRPr sz="1400" b="0" i="0" u="none" strike="noStrike" cap="none" dirty="0">
              <a:solidFill>
                <a:schemeClr val="dk1"/>
              </a:solidFill>
              <a:latin typeface="Calibri"/>
              <a:ea typeface="Calibri"/>
              <a:cs typeface="Calibri"/>
              <a:sym typeface="Calibri"/>
            </a:endParaRPr>
          </a:p>
        </p:txBody>
      </p:sp>
      <p:sp>
        <p:nvSpPr>
          <p:cNvPr id="179" name="Shape 179"/>
          <p:cNvSpPr txBox="1"/>
          <p:nvPr/>
        </p:nvSpPr>
        <p:spPr>
          <a:xfrm>
            <a:off x="-170606" y="74215"/>
            <a:ext cx="3412117" cy="415018"/>
          </a:xfrm>
          <a:prstGeom prst="rect">
            <a:avLst/>
          </a:prstGeom>
          <a:noFill/>
          <a:ln>
            <a:noFill/>
          </a:ln>
        </p:spPr>
        <p:txBody>
          <a:bodyPr spcFirstLastPara="1" wrap="square" lIns="68575" tIns="34275" rIns="68575" bIns="34275" anchor="t" anchorCtr="0">
            <a:noAutofit/>
          </a:bodyPr>
          <a:lstStyle/>
          <a:p>
            <a:pPr marL="342900" marR="0" lvl="1" indent="0" algn="l" rtl="0">
              <a:lnSpc>
                <a:spcPct val="107000"/>
              </a:lnSpc>
              <a:spcBef>
                <a:spcPts val="0"/>
              </a:spcBef>
              <a:spcAft>
                <a:spcPts val="0"/>
              </a:spcAft>
              <a:buClr>
                <a:srgbClr val="000000"/>
              </a:buClr>
              <a:buSzPts val="2100"/>
              <a:buFont typeface="Arial"/>
              <a:buNone/>
            </a:pPr>
            <a:r>
              <a:rPr lang="fr" sz="2100" b="1" i="0" u="none" strike="noStrike" cap="none" dirty="0" smtClean="0">
                <a:solidFill>
                  <a:srgbClr val="5D9936"/>
                </a:solidFill>
                <a:latin typeface="Chalkboard SE Regular"/>
                <a:ea typeface="Calibri"/>
                <a:cs typeface="Chalkboard SE Regular"/>
                <a:sym typeface="Calibri"/>
              </a:rPr>
              <a:t>3.</a:t>
            </a:r>
            <a:r>
              <a:rPr lang="fr-FR" sz="2100" b="1" i="0" u="none" strike="noStrike" cap="none" dirty="0" smtClean="0">
                <a:solidFill>
                  <a:srgbClr val="5D9936"/>
                </a:solidFill>
                <a:latin typeface="Chalkboard SE Regular"/>
                <a:ea typeface="Calibri"/>
                <a:cs typeface="Chalkboard SE Regular"/>
                <a:sym typeface="Calibri"/>
              </a:rPr>
              <a:t>5</a:t>
            </a:r>
            <a:r>
              <a:rPr lang="fr" sz="2100" b="1" i="0" u="none" strike="noStrike" cap="none" dirty="0" smtClean="0">
                <a:solidFill>
                  <a:srgbClr val="5D9936"/>
                </a:solidFill>
                <a:latin typeface="Chalkboard SE Regular"/>
                <a:ea typeface="Calibri"/>
                <a:cs typeface="Chalkboard SE Regular"/>
                <a:sym typeface="Calibri"/>
              </a:rPr>
              <a:t> </a:t>
            </a:r>
            <a:r>
              <a:rPr lang="fr" sz="2100" b="1" i="0" u="none" strike="noStrike" cap="none" dirty="0">
                <a:solidFill>
                  <a:srgbClr val="5D9936"/>
                </a:solidFill>
                <a:latin typeface="Chalkboard SE Regular"/>
                <a:ea typeface="Calibri"/>
                <a:cs typeface="Chalkboard SE Regular"/>
                <a:sym typeface="Calibri"/>
              </a:rPr>
              <a:t>L’état des lieux </a:t>
            </a:r>
            <a:endParaRPr sz="2100" b="1" i="0" u="none" strike="noStrike" cap="none" dirty="0">
              <a:solidFill>
                <a:srgbClr val="5D9936"/>
              </a:solidFill>
              <a:latin typeface="Chalkboard SE Regular"/>
              <a:ea typeface="Calibri"/>
              <a:cs typeface="Chalkboard SE Regular"/>
              <a:sym typeface="Calibri"/>
            </a:endParaRPr>
          </a:p>
        </p:txBody>
      </p:sp>
      <p:sp>
        <p:nvSpPr>
          <p:cNvPr id="181" name="Shape 181"/>
          <p:cNvSpPr txBox="1"/>
          <p:nvPr/>
        </p:nvSpPr>
        <p:spPr>
          <a:xfrm>
            <a:off x="727746" y="4189815"/>
            <a:ext cx="8115324" cy="484748"/>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FR" sz="1200" b="1" i="0" u="none" strike="noStrike" cap="none" dirty="0" smtClean="0">
                <a:solidFill>
                  <a:srgbClr val="5D9936"/>
                </a:solidFill>
                <a:latin typeface="Georgia"/>
                <a:ea typeface="Calibri"/>
                <a:cs typeface="Georgia"/>
                <a:sym typeface="Calibri"/>
              </a:rPr>
              <a:t>En tant que locataire, vous avez un </a:t>
            </a:r>
            <a:r>
              <a:rPr lang="fr-FR" sz="1200" b="1" dirty="0">
                <a:solidFill>
                  <a:srgbClr val="5D9936"/>
                </a:solidFill>
                <a:latin typeface="Georgia"/>
                <a:ea typeface="Calibri"/>
                <a:cs typeface="Georgia"/>
                <a:sym typeface="Calibri"/>
              </a:rPr>
              <a:t>d</a:t>
            </a:r>
            <a:r>
              <a:rPr lang="fr" sz="1200" b="1" i="0" u="none" strike="noStrike" cap="none" dirty="0" smtClean="0">
                <a:solidFill>
                  <a:srgbClr val="5D9936"/>
                </a:solidFill>
                <a:latin typeface="Georgia"/>
                <a:ea typeface="Calibri"/>
                <a:cs typeface="Georgia"/>
                <a:sym typeface="Calibri"/>
              </a:rPr>
              <a:t>roit </a:t>
            </a:r>
            <a:r>
              <a:rPr lang="fr" sz="1200" b="1" i="0" u="none" strike="noStrike" cap="none" dirty="0">
                <a:solidFill>
                  <a:srgbClr val="5D9936"/>
                </a:solidFill>
                <a:latin typeface="Georgia"/>
                <a:ea typeface="Calibri"/>
                <a:cs typeface="Georgia"/>
                <a:sym typeface="Calibri"/>
              </a:rPr>
              <a:t>de rectification de l’état des lieux d’entrée </a:t>
            </a:r>
            <a:r>
              <a:rPr lang="fr" sz="1200" b="1" i="0" u="none" strike="noStrike" cap="none" dirty="0" smtClean="0">
                <a:solidFill>
                  <a:srgbClr val="5D9936"/>
                </a:solidFill>
                <a:latin typeface="Georgia"/>
                <a:ea typeface="Calibri"/>
                <a:cs typeface="Georgia"/>
                <a:sym typeface="Calibri"/>
              </a:rPr>
              <a:t>(</a:t>
            </a:r>
            <a:r>
              <a:rPr lang="fr" sz="1200" b="1" i="0" u="none" strike="noStrike" cap="none" dirty="0">
                <a:solidFill>
                  <a:srgbClr val="5D9936"/>
                </a:solidFill>
                <a:latin typeface="Georgia"/>
                <a:ea typeface="Calibri"/>
                <a:cs typeface="Georgia"/>
                <a:sym typeface="Calibri"/>
              </a:rPr>
              <a:t>dans les 10 </a:t>
            </a:r>
            <a:r>
              <a:rPr lang="fr" sz="1200" b="1" i="0" u="none" strike="noStrike" cap="none" dirty="0" smtClean="0">
                <a:solidFill>
                  <a:srgbClr val="5D9936"/>
                </a:solidFill>
                <a:latin typeface="Georgia"/>
                <a:ea typeface="Calibri"/>
                <a:cs typeface="Georgia"/>
                <a:sym typeface="Calibri"/>
              </a:rPr>
              <a:t>jours</a:t>
            </a:r>
            <a:r>
              <a:rPr lang="fr-FR" sz="1200" b="1" i="0" u="none" strike="noStrike" cap="none" dirty="0" smtClean="0">
                <a:solidFill>
                  <a:srgbClr val="5D9936"/>
                </a:solidFill>
                <a:latin typeface="Georgia"/>
                <a:ea typeface="Calibri"/>
                <a:cs typeface="Georgia"/>
                <a:sym typeface="Calibri"/>
              </a:rPr>
              <a:t>). Les rectifications sont à envoyer </a:t>
            </a:r>
            <a:r>
              <a:rPr lang="fr" sz="1200" b="1" i="0" u="none" strike="noStrike" cap="none" dirty="0" smtClean="0">
                <a:solidFill>
                  <a:srgbClr val="5D9936"/>
                </a:solidFill>
                <a:latin typeface="Georgia"/>
                <a:ea typeface="Calibri"/>
                <a:cs typeface="Georgia"/>
                <a:sym typeface="Calibri"/>
              </a:rPr>
              <a:t>par </a:t>
            </a:r>
            <a:r>
              <a:rPr lang="fr" sz="1200" b="1" i="0" u="none" strike="noStrike" cap="none" dirty="0">
                <a:solidFill>
                  <a:srgbClr val="5D9936"/>
                </a:solidFill>
                <a:latin typeface="Georgia"/>
                <a:ea typeface="Calibri"/>
                <a:cs typeface="Georgia"/>
                <a:sym typeface="Calibri"/>
              </a:rPr>
              <a:t>courrier recommandé avec accusé-réception.</a:t>
            </a:r>
            <a:endParaRPr sz="1200" b="1" i="0" u="none" strike="noStrike" cap="none" dirty="0">
              <a:solidFill>
                <a:srgbClr val="5D9936"/>
              </a:solidFill>
              <a:latin typeface="Georgia"/>
              <a:ea typeface="Calibri"/>
              <a:cs typeface="Georgia"/>
              <a:sym typeface="Calibri"/>
            </a:endParaRPr>
          </a:p>
        </p:txBody>
      </p:sp>
      <p:pic>
        <p:nvPicPr>
          <p:cNvPr id="6" name="Image 5"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1652" y="4102198"/>
            <a:ext cx="606598" cy="529560"/>
          </a:xfrm>
          <a:prstGeom prst="rect">
            <a:avLst/>
          </a:prstGeom>
        </p:spPr>
      </p:pic>
      <p:pic>
        <p:nvPicPr>
          <p:cNvPr id="7" name="Image 6"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0" name="Image 9"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1" name="Image 10"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p:nvPr/>
        </p:nvSpPr>
        <p:spPr>
          <a:xfrm>
            <a:off x="2037793" y="485136"/>
            <a:ext cx="4909657" cy="392415"/>
          </a:xfrm>
          <a:prstGeom prst="rect">
            <a:avLst/>
          </a:prstGeom>
          <a:noFill/>
          <a:ln w="28575" cap="flat" cmpd="sng">
            <a:solidFill>
              <a:srgbClr val="FF0000"/>
            </a:solidFill>
            <a:prstDash val="solid"/>
            <a:round/>
            <a:headEnd type="none" w="sm" len="sm"/>
            <a:tailEnd type="none" w="sm" len="sm"/>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2100"/>
              <a:buFont typeface="Arial"/>
              <a:buNone/>
            </a:pPr>
            <a:r>
              <a:rPr lang="fr" sz="2100" i="0" u="none" strike="noStrike" cap="none" dirty="0">
                <a:solidFill>
                  <a:schemeClr val="tx1"/>
                </a:solidFill>
                <a:latin typeface="Chalkboard SE Regular"/>
                <a:ea typeface="Calibri"/>
                <a:cs typeface="Chalkboard SE Regular"/>
                <a:sym typeface="Calibri"/>
              </a:rPr>
              <a:t>4. EMMÉNAGER</a:t>
            </a:r>
            <a:endParaRPr sz="2100" i="0" u="none" strike="noStrike" cap="none" dirty="0">
              <a:solidFill>
                <a:schemeClr val="tx1"/>
              </a:solidFill>
              <a:latin typeface="Chalkboard SE Regular"/>
              <a:ea typeface="Calibri"/>
              <a:cs typeface="Chalkboard SE Regular"/>
              <a:sym typeface="Calibri"/>
            </a:endParaRPr>
          </a:p>
        </p:txBody>
      </p:sp>
      <p:grpSp>
        <p:nvGrpSpPr>
          <p:cNvPr id="197" name="Shape 197"/>
          <p:cNvGrpSpPr/>
          <p:nvPr/>
        </p:nvGrpSpPr>
        <p:grpSpPr>
          <a:xfrm>
            <a:off x="2037999" y="1207183"/>
            <a:ext cx="4909451" cy="1313629"/>
            <a:chOff x="1536542" y="1743628"/>
            <a:chExt cx="6482748" cy="1751505"/>
          </a:xfrm>
        </p:grpSpPr>
        <p:sp>
          <p:nvSpPr>
            <p:cNvPr id="198" name="Shape 198">
              <a:hlinkClick r:id="rId3" action="ppaction://hlinksldjump"/>
            </p:cNvPr>
            <p:cNvSpPr/>
            <p:nvPr/>
          </p:nvSpPr>
          <p:spPr>
            <a:xfrm>
              <a:off x="3823649" y="1743629"/>
              <a:ext cx="1984083" cy="1751504"/>
            </a:xfrm>
            <a:prstGeom prst="roundRect">
              <a:avLst>
                <a:gd name="adj" fmla="val 18047"/>
              </a:avLst>
            </a:prstGeom>
            <a:solidFill>
              <a:srgbClr val="C0200D"/>
            </a:solidFill>
            <a:ln w="19050" cap="flat" cmpd="sng">
              <a:solidFill>
                <a:srgbClr val="B54721"/>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4.2 </a:t>
              </a:r>
              <a:endParaRPr sz="1400" b="0" i="0" u="none" strike="noStrike" cap="none" dirty="0">
                <a:solidFill>
                  <a:schemeClr val="lt1"/>
                </a:solidFill>
                <a:latin typeface="Chalkboard SE Regular"/>
                <a:ea typeface="Calibri"/>
                <a:cs typeface="Chalkboard SE Regular"/>
                <a:sym typeface="Calibri"/>
              </a:endParaRPr>
            </a:p>
            <a:p>
              <a:pPr algn="ctr">
                <a:lnSpc>
                  <a:spcPct val="90000"/>
                </a:lnSpc>
                <a:buClr>
                  <a:schemeClr val="lt1"/>
                </a:buClr>
                <a:buSzPts val="1400"/>
              </a:pPr>
              <a:r>
                <a:rPr lang="fr-FR" dirty="0">
                  <a:solidFill>
                    <a:schemeClr val="lt1"/>
                  </a:solidFill>
                  <a:latin typeface="Chalkboard SE Regular"/>
                  <a:ea typeface="Calibri"/>
                  <a:cs typeface="Chalkboard SE Regular"/>
                  <a:sym typeface="Calibri"/>
                </a:rPr>
                <a:t>Souscrire un contrat d’électricité, d’eau, de </a:t>
              </a:r>
              <a:r>
                <a:rPr lang="fr-FR" dirty="0" smtClean="0">
                  <a:solidFill>
                    <a:schemeClr val="lt1"/>
                  </a:solidFill>
                  <a:latin typeface="Chalkboard SE Regular"/>
                  <a:ea typeface="Calibri"/>
                  <a:cs typeface="Chalkboard SE Regular"/>
                  <a:sym typeface="Calibri"/>
                </a:rPr>
                <a:t>gaz</a:t>
              </a:r>
              <a:r>
                <a:rPr lang="mr-IN" dirty="0" smtClean="0">
                  <a:solidFill>
                    <a:schemeClr val="lt1"/>
                  </a:solidFill>
                  <a:latin typeface="Chalkboard SE Regular"/>
                  <a:ea typeface="Calibri"/>
                  <a:cs typeface="Chalkboard SE Regular"/>
                  <a:sym typeface="Calibri"/>
                </a:rPr>
                <a:t>…</a:t>
              </a:r>
              <a:endParaRPr lang="fr-FR" dirty="0">
                <a:solidFill>
                  <a:schemeClr val="lt1"/>
                </a:solidFill>
                <a:latin typeface="Chalkboard SE Regular"/>
                <a:ea typeface="Calibri"/>
                <a:cs typeface="Chalkboard SE Regular"/>
                <a:sym typeface="Calibri"/>
              </a:endParaRPr>
            </a:p>
          </p:txBody>
        </p:sp>
        <p:sp>
          <p:nvSpPr>
            <p:cNvPr id="199" name="Shape 199">
              <a:hlinkClick r:id="rId4" action="ppaction://hlinksldjump"/>
            </p:cNvPr>
            <p:cNvSpPr/>
            <p:nvPr/>
          </p:nvSpPr>
          <p:spPr>
            <a:xfrm>
              <a:off x="6113967" y="1749634"/>
              <a:ext cx="1905323" cy="1745497"/>
            </a:xfrm>
            <a:prstGeom prst="roundRect">
              <a:avLst>
                <a:gd name="adj" fmla="val 18047"/>
              </a:avLst>
            </a:prstGeom>
            <a:solidFill>
              <a:srgbClr val="C0200D"/>
            </a:solidFill>
            <a:ln w="19050" cap="flat" cmpd="sng">
              <a:solidFill>
                <a:srgbClr val="B54721"/>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4.3 </a:t>
              </a:r>
              <a:endParaRPr sz="1400" b="0" i="0" u="none" strike="noStrike" cap="none" dirty="0">
                <a:solidFill>
                  <a:schemeClr val="lt1"/>
                </a:solidFill>
                <a:latin typeface="Chalkboard SE Regular"/>
                <a:ea typeface="Calibri"/>
                <a:cs typeface="Chalkboard SE Regular"/>
                <a:sym typeface="Calibri"/>
              </a:endParaRPr>
            </a:p>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Souscrire une ligne internet / téléphone</a:t>
              </a:r>
              <a:endParaRPr sz="1200" b="0" i="0" u="none" strike="noStrike" cap="none" dirty="0">
                <a:solidFill>
                  <a:schemeClr val="lt1"/>
                </a:solidFill>
                <a:latin typeface="Chalkboard SE Regular"/>
                <a:ea typeface="Calibri"/>
                <a:cs typeface="Chalkboard SE Regular"/>
                <a:sym typeface="Calibri"/>
              </a:endParaRPr>
            </a:p>
          </p:txBody>
        </p:sp>
        <p:sp>
          <p:nvSpPr>
            <p:cNvPr id="200" name="Shape 200">
              <a:hlinkClick r:id="rId5" action="ppaction://hlinksldjump"/>
            </p:cNvPr>
            <p:cNvSpPr/>
            <p:nvPr/>
          </p:nvSpPr>
          <p:spPr>
            <a:xfrm>
              <a:off x="1536542" y="1743628"/>
              <a:ext cx="1907983" cy="1751505"/>
            </a:xfrm>
            <a:prstGeom prst="roundRect">
              <a:avLst>
                <a:gd name="adj" fmla="val 18047"/>
              </a:avLst>
            </a:prstGeom>
            <a:solidFill>
              <a:srgbClr val="C0200D"/>
            </a:solidFill>
            <a:ln w="19050" cap="flat" cmpd="sng">
              <a:solidFill>
                <a:schemeClr val="accent5"/>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4.1 </a:t>
              </a:r>
              <a:endParaRPr sz="1400" b="0" i="0" u="none" strike="noStrike" cap="none" dirty="0">
                <a:solidFill>
                  <a:schemeClr val="lt1"/>
                </a:solidFill>
                <a:latin typeface="Chalkboard SE Regular"/>
                <a:ea typeface="Calibri"/>
                <a:cs typeface="Chalkboard SE Regular"/>
                <a:sym typeface="Calibri"/>
              </a:endParaRPr>
            </a:p>
            <a:p>
              <a:pPr algn="ctr">
                <a:lnSpc>
                  <a:spcPct val="90000"/>
                </a:lnSpc>
                <a:buClr>
                  <a:schemeClr val="lt1"/>
                </a:buClr>
                <a:buSzPts val="1400"/>
              </a:pPr>
              <a:r>
                <a:rPr lang="fr-FR" dirty="0">
                  <a:solidFill>
                    <a:schemeClr val="lt1"/>
                  </a:solidFill>
                  <a:latin typeface="Chalkboard SE Regular"/>
                  <a:ea typeface="Calibri"/>
                  <a:cs typeface="Chalkboard SE Regular"/>
                  <a:sym typeface="Calibri"/>
                </a:rPr>
                <a:t>Faire le changement </a:t>
              </a:r>
              <a:r>
                <a:rPr lang="fr-FR" dirty="0" smtClean="0">
                  <a:solidFill>
                    <a:schemeClr val="lt1"/>
                  </a:solidFill>
                  <a:latin typeface="Chalkboard SE Regular"/>
                  <a:ea typeface="Calibri"/>
                  <a:cs typeface="Chalkboard SE Regular"/>
                  <a:sym typeface="Calibri"/>
                </a:rPr>
                <a:t>d’adresse</a:t>
              </a:r>
              <a:endParaRPr lang="fr-FR" dirty="0">
                <a:solidFill>
                  <a:schemeClr val="lt1"/>
                </a:solidFill>
                <a:latin typeface="Chalkboard SE Regular"/>
                <a:ea typeface="Calibri"/>
                <a:cs typeface="Chalkboard SE Regular"/>
                <a:sym typeface="Calibri"/>
              </a:endParaRPr>
            </a:p>
          </p:txBody>
        </p:sp>
      </p:grpSp>
      <p:pic>
        <p:nvPicPr>
          <p:cNvPr id="7" name="Image 6" descr="35-arrow.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8764404">
            <a:off x="5123647" y="2364825"/>
            <a:ext cx="452288" cy="559633"/>
          </a:xfrm>
          <a:prstGeom prst="rect">
            <a:avLst/>
          </a:prstGeom>
        </p:spPr>
      </p:pic>
      <p:pic>
        <p:nvPicPr>
          <p:cNvPr id="8" name="Image 7" descr="35-arrow.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8764404">
            <a:off x="3437295" y="2365598"/>
            <a:ext cx="452288" cy="559633"/>
          </a:xfrm>
          <a:prstGeom prst="rect">
            <a:avLst/>
          </a:prstGeom>
        </p:spPr>
      </p:pic>
      <p:pic>
        <p:nvPicPr>
          <p:cNvPr id="9" name="Image 8" descr="29-arrow.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646313">
            <a:off x="1502137" y="804319"/>
            <a:ext cx="551805" cy="606379"/>
          </a:xfrm>
          <a:prstGeom prst="rect">
            <a:avLst/>
          </a:prstGeom>
        </p:spPr>
      </p:pic>
      <p:pic>
        <p:nvPicPr>
          <p:cNvPr id="10" name="Image 9" descr="18-arrow.png">
            <a:hlinkClick r:id="" action="ppaction://hlinkshowjump?jump=nextslide"/>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3" name="Image 12" descr="iconmonstr-home-5-240.png">
            <a:hlinkClick r:id="rId9"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4" name="Image 13" descr="18-arrow.png">
            <a:hlinkClick r:id="" action="ppaction://hlinkshowjump?jump=previousslide"/>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Shape 205"/>
          <p:cNvSpPr txBox="1"/>
          <p:nvPr/>
        </p:nvSpPr>
        <p:spPr>
          <a:xfrm>
            <a:off x="208518" y="189536"/>
            <a:ext cx="5506778" cy="454882"/>
          </a:xfrm>
          <a:prstGeom prst="rect">
            <a:avLst/>
          </a:prstGeom>
          <a:noFill/>
          <a:ln>
            <a:noFill/>
          </a:ln>
        </p:spPr>
        <p:txBody>
          <a:bodyPr spcFirstLastPara="1" wrap="square" lIns="68575" tIns="34275" rIns="68575" bIns="34275" anchor="t" anchorCtr="0">
            <a:noAutofit/>
          </a:bodyPr>
          <a:lstStyle/>
          <a:p>
            <a:pPr lvl="0">
              <a:buSzPts val="1800"/>
            </a:pPr>
            <a:r>
              <a:rPr lang="fr" sz="2100" b="1" dirty="0">
                <a:solidFill>
                  <a:srgbClr val="C0200D"/>
                </a:solidFill>
                <a:latin typeface="Chalkboard SE Regular"/>
                <a:ea typeface="Calibri"/>
                <a:cs typeface="Chalkboard SE Regular"/>
                <a:sym typeface="Calibri"/>
              </a:rPr>
              <a:t>4.1 Faire votre changement </a:t>
            </a:r>
            <a:r>
              <a:rPr lang="fr" sz="2100" b="1" dirty="0" smtClean="0">
                <a:solidFill>
                  <a:srgbClr val="C0200D"/>
                </a:solidFill>
                <a:latin typeface="Chalkboard SE Regular"/>
                <a:ea typeface="Calibri"/>
                <a:cs typeface="Chalkboard SE Regular"/>
                <a:sym typeface="Calibri"/>
              </a:rPr>
              <a:t>d’adresse</a:t>
            </a:r>
            <a:endParaRPr lang="fr-FR" sz="2100" b="1" dirty="0" smtClean="0">
              <a:solidFill>
                <a:srgbClr val="C0200D"/>
              </a:solidFill>
              <a:latin typeface="Chalkboard SE Regular"/>
              <a:ea typeface="Calibri"/>
              <a:cs typeface="Chalkboard SE Regular"/>
              <a:sym typeface="Calibri"/>
            </a:endParaRPr>
          </a:p>
          <a:p>
            <a:pPr lvl="0">
              <a:buSzPts val="1800"/>
            </a:pPr>
            <a:endParaRPr lang="fr" sz="1600" b="1" dirty="0">
              <a:solidFill>
                <a:srgbClr val="FF0000"/>
              </a:solidFill>
              <a:latin typeface="Calibri"/>
              <a:ea typeface="Calibri"/>
              <a:cs typeface="Calibri"/>
            </a:endParaRPr>
          </a:p>
          <a:p>
            <a:pPr lvl="0">
              <a:buSzPts val="1200"/>
            </a:pPr>
            <a:endParaRPr lang="fr-FR" b="1" i="0" u="none" strike="noStrike" cap="none" dirty="0" smtClean="0">
              <a:solidFill>
                <a:srgbClr val="FF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1"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1" i="0" u="none" strike="noStrike" cap="none" dirty="0">
              <a:solidFill>
                <a:schemeClr val="dk1"/>
              </a:solidFill>
              <a:latin typeface="Calibri"/>
              <a:ea typeface="Calibri"/>
              <a:cs typeface="Calibri"/>
              <a:sym typeface="Calibri"/>
            </a:endParaRPr>
          </a:p>
        </p:txBody>
      </p:sp>
      <p:sp>
        <p:nvSpPr>
          <p:cNvPr id="3" name="ZoneTexte 2"/>
          <p:cNvSpPr txBox="1"/>
          <p:nvPr/>
        </p:nvSpPr>
        <p:spPr>
          <a:xfrm>
            <a:off x="246429" y="777093"/>
            <a:ext cx="7544572" cy="1323439"/>
          </a:xfrm>
          <a:prstGeom prst="rect">
            <a:avLst/>
          </a:prstGeom>
          <a:noFill/>
        </p:spPr>
        <p:txBody>
          <a:bodyPr wrap="square" rtlCol="0">
            <a:spAutoFit/>
          </a:bodyPr>
          <a:lstStyle/>
          <a:p>
            <a:pPr marL="285750" lvl="0" indent="-285750">
              <a:buSzPts val="1200"/>
              <a:buFont typeface="Arial"/>
              <a:buChar char="•"/>
            </a:pPr>
            <a:r>
              <a:rPr lang="fr" sz="1600" dirty="0">
                <a:solidFill>
                  <a:schemeClr val="dk1"/>
                </a:solidFill>
                <a:latin typeface="Georgia"/>
                <a:ea typeface="Calibri"/>
                <a:cs typeface="Georgia"/>
                <a:sym typeface="Calibri"/>
              </a:rPr>
              <a:t>Si cela vous concerne, pensez à informer les organismes et vos proches de votre nouvelle adresse (banque, assurance, employeur, famille, Préfecture…)</a:t>
            </a:r>
            <a:endParaRPr lang="fr-FR" sz="1600" dirty="0">
              <a:solidFill>
                <a:schemeClr val="dk1"/>
              </a:solidFill>
              <a:latin typeface="Georgia"/>
              <a:ea typeface="Calibri"/>
              <a:cs typeface="Georgia"/>
              <a:sym typeface="Calibri"/>
            </a:endParaRPr>
          </a:p>
          <a:p>
            <a:pPr lvl="0">
              <a:buSzPts val="1200"/>
            </a:pPr>
            <a:endParaRPr lang="fr" sz="1600" dirty="0">
              <a:solidFill>
                <a:schemeClr val="dk1"/>
              </a:solidFill>
              <a:latin typeface="Georgia"/>
              <a:ea typeface="Calibri"/>
              <a:cs typeface="Georgia"/>
            </a:endParaRPr>
          </a:p>
          <a:p>
            <a:pPr marL="285750" lvl="0" indent="-285750">
              <a:buSzPts val="1200"/>
              <a:buFont typeface="Arial"/>
              <a:buChar char="•"/>
            </a:pPr>
            <a:r>
              <a:rPr lang="fr" sz="1600" dirty="0">
                <a:solidFill>
                  <a:schemeClr val="dk1"/>
                </a:solidFill>
                <a:latin typeface="Georgia"/>
                <a:ea typeface="Calibri"/>
                <a:cs typeface="Georgia"/>
                <a:sym typeface="Calibri"/>
              </a:rPr>
              <a:t>Mettez votre nom sur la boîte aux lettres et la sonnette de votre nouveau logement!</a:t>
            </a:r>
          </a:p>
        </p:txBody>
      </p:sp>
      <p:pic>
        <p:nvPicPr>
          <p:cNvPr id="4" name="Image 3"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7" name="Image 6"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8" name="Image 7"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881" y="160436"/>
            <a:ext cx="8246631" cy="2446824"/>
          </a:xfrm>
          <a:prstGeom prst="rect">
            <a:avLst/>
          </a:prstGeom>
        </p:spPr>
        <p:txBody>
          <a:bodyPr wrap="square">
            <a:spAutoFit/>
          </a:bodyPr>
          <a:lstStyle/>
          <a:p>
            <a:pPr lvl="0">
              <a:buSzPts val="1800"/>
            </a:pPr>
            <a:r>
              <a:rPr lang="fr" sz="2100" b="1" dirty="0">
                <a:solidFill>
                  <a:srgbClr val="C0200D"/>
                </a:solidFill>
                <a:latin typeface="Chalkboard SE Regular"/>
                <a:ea typeface="Calibri"/>
                <a:cs typeface="Chalkboard SE Regular"/>
                <a:sym typeface="Calibri"/>
              </a:rPr>
              <a:t>4.2 Souscrire un contrat d’électricité, d’eau, de gaz..</a:t>
            </a:r>
            <a:r>
              <a:rPr lang="fr" sz="2100" b="1" dirty="0" smtClean="0">
                <a:solidFill>
                  <a:srgbClr val="C0200D"/>
                </a:solidFill>
                <a:latin typeface="Chalkboard SE Regular"/>
                <a:ea typeface="Calibri"/>
                <a:cs typeface="Chalkboard SE Regular"/>
                <a:sym typeface="Calibri"/>
              </a:rPr>
              <a:t>.</a:t>
            </a:r>
          </a:p>
          <a:p>
            <a:pPr lvl="0">
              <a:buSzPts val="1800"/>
            </a:pPr>
            <a:endParaRPr lang="fr" sz="2000" b="1" dirty="0"/>
          </a:p>
          <a:p>
            <a:pPr marL="285750" lvl="0" indent="-285750">
              <a:buSzPts val="1200"/>
              <a:buFont typeface="Arial"/>
              <a:buChar char="•"/>
            </a:pPr>
            <a:r>
              <a:rPr lang="fr" dirty="0">
                <a:solidFill>
                  <a:schemeClr val="dk1"/>
                </a:solidFill>
                <a:latin typeface="Georgia"/>
                <a:ea typeface="Calibri"/>
                <a:cs typeface="Georgia"/>
                <a:sym typeface="Calibri"/>
              </a:rPr>
              <a:t>Lors de l’état des lieux d’entrée, pensez à relever les compteurs</a:t>
            </a:r>
            <a:r>
              <a:rPr lang="fr" dirty="0" smtClean="0">
                <a:solidFill>
                  <a:schemeClr val="dk1"/>
                </a:solidFill>
                <a:latin typeface="Georgia"/>
                <a:ea typeface="Calibri"/>
                <a:cs typeface="Georgia"/>
                <a:sym typeface="Calibri"/>
              </a:rPr>
              <a:t>.</a:t>
            </a:r>
            <a:endParaRPr lang="fr-FR" dirty="0" smtClean="0">
              <a:solidFill>
                <a:schemeClr val="dk1"/>
              </a:solidFill>
              <a:latin typeface="Georgia"/>
              <a:ea typeface="Calibri"/>
              <a:cs typeface="Georgia"/>
              <a:sym typeface="Calibri"/>
            </a:endParaRPr>
          </a:p>
          <a:p>
            <a:pPr lvl="0">
              <a:buSzPts val="1200"/>
            </a:pPr>
            <a:endParaRPr lang="fr" dirty="0">
              <a:latin typeface="Georgia"/>
              <a:cs typeface="Georgia"/>
            </a:endParaRPr>
          </a:p>
          <a:p>
            <a:pPr marL="285750" lvl="0" indent="-285750">
              <a:buSzPts val="1200"/>
              <a:buFont typeface="Arial"/>
              <a:buChar char="•"/>
            </a:pPr>
            <a:r>
              <a:rPr lang="fr" dirty="0">
                <a:solidFill>
                  <a:schemeClr val="dk1"/>
                </a:solidFill>
                <a:latin typeface="Georgia"/>
                <a:ea typeface="Calibri"/>
                <a:cs typeface="Georgia"/>
                <a:sym typeface="Calibri"/>
              </a:rPr>
              <a:t>Dès votre emménagement, vous devez souscrire en votre nom les contrats d’électricité, de gaz et d’eau (selon les logements et les villes</a:t>
            </a:r>
            <a:r>
              <a:rPr lang="fr" dirty="0" smtClean="0">
                <a:solidFill>
                  <a:schemeClr val="dk1"/>
                </a:solidFill>
                <a:latin typeface="Georgia"/>
                <a:ea typeface="Calibri"/>
                <a:cs typeface="Georgia"/>
                <a:sym typeface="Calibri"/>
              </a:rPr>
              <a:t>).</a:t>
            </a:r>
            <a:endParaRPr lang="fr-FR" dirty="0" smtClean="0">
              <a:solidFill>
                <a:schemeClr val="dk1"/>
              </a:solidFill>
              <a:latin typeface="Georgia"/>
              <a:ea typeface="Calibri"/>
              <a:cs typeface="Georgia"/>
              <a:sym typeface="Calibri"/>
            </a:endParaRPr>
          </a:p>
          <a:p>
            <a:pPr lvl="0">
              <a:buSzPts val="1200"/>
            </a:pPr>
            <a:endParaRPr lang="fr" dirty="0">
              <a:latin typeface="Georgia"/>
              <a:cs typeface="Georgia"/>
            </a:endParaRPr>
          </a:p>
          <a:p>
            <a:pPr marL="285750" lvl="0" indent="-285750">
              <a:buSzPts val="1200"/>
              <a:buFont typeface="Arial"/>
              <a:buChar char="•"/>
            </a:pPr>
            <a:r>
              <a:rPr lang="fr" dirty="0">
                <a:solidFill>
                  <a:schemeClr val="dk1"/>
                </a:solidFill>
                <a:latin typeface="Georgia"/>
                <a:ea typeface="Calibri"/>
                <a:cs typeface="Georgia"/>
                <a:sym typeface="Calibri"/>
              </a:rPr>
              <a:t>Renseignez-vous auprès du propriétaire pour savoir si les compteurs ont été coupés et demandez quels étaient les fournisseurs d’énergie précédents</a:t>
            </a:r>
            <a:r>
              <a:rPr lang="fr" dirty="0" smtClean="0">
                <a:solidFill>
                  <a:schemeClr val="dk1"/>
                </a:solidFill>
                <a:latin typeface="Georgia"/>
                <a:ea typeface="Calibri"/>
                <a:cs typeface="Georgia"/>
                <a:sym typeface="Calibri"/>
              </a:rPr>
              <a:t>.</a:t>
            </a:r>
            <a:endParaRPr lang="fr-FR" dirty="0" smtClean="0">
              <a:solidFill>
                <a:schemeClr val="dk1"/>
              </a:solidFill>
              <a:latin typeface="Georgia"/>
              <a:ea typeface="Calibri"/>
              <a:cs typeface="Georgia"/>
              <a:sym typeface="Calibri"/>
            </a:endParaRPr>
          </a:p>
          <a:p>
            <a:pPr lvl="0">
              <a:buSzPts val="1200"/>
            </a:pPr>
            <a:endParaRPr lang="fr" dirty="0">
              <a:solidFill>
                <a:schemeClr val="dk1"/>
              </a:solidFill>
              <a:latin typeface="Georgia"/>
              <a:ea typeface="Calibri"/>
              <a:cs typeface="Georgia"/>
              <a:sym typeface="Calibri"/>
            </a:endParaRPr>
          </a:p>
        </p:txBody>
      </p:sp>
      <p:pic>
        <p:nvPicPr>
          <p:cNvPr id="3" name="Image 2" descr="7-arrow.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346" y="2765977"/>
            <a:ext cx="606598" cy="529560"/>
          </a:xfrm>
          <a:prstGeom prst="rect">
            <a:avLst/>
          </a:prstGeom>
        </p:spPr>
      </p:pic>
      <p:sp>
        <p:nvSpPr>
          <p:cNvPr id="4" name="ZoneTexte 3"/>
          <p:cNvSpPr txBox="1"/>
          <p:nvPr/>
        </p:nvSpPr>
        <p:spPr>
          <a:xfrm>
            <a:off x="862505" y="2814593"/>
            <a:ext cx="7781525" cy="523220"/>
          </a:xfrm>
          <a:prstGeom prst="rect">
            <a:avLst/>
          </a:prstGeom>
          <a:noFill/>
        </p:spPr>
        <p:txBody>
          <a:bodyPr wrap="square" rtlCol="0">
            <a:spAutoFit/>
          </a:bodyPr>
          <a:lstStyle/>
          <a:p>
            <a:pPr lvl="0">
              <a:buSzPts val="1200"/>
            </a:pPr>
            <a:r>
              <a:rPr lang="fr" b="1" dirty="0">
                <a:solidFill>
                  <a:srgbClr val="C0200D"/>
                </a:solidFill>
                <a:latin typeface="Georgia"/>
                <a:ea typeface="Calibri"/>
                <a:cs typeface="Georgia"/>
                <a:sym typeface="Calibri"/>
              </a:rPr>
              <a:t>Certains propriétaires peuvent proposer une location « tout inclus » sans que vous ne deviez faire ces démarches.</a:t>
            </a:r>
            <a:endParaRPr lang="fr" dirty="0">
              <a:solidFill>
                <a:srgbClr val="C0200D"/>
              </a:solidFill>
              <a:latin typeface="Georgia"/>
              <a:cs typeface="Georgia"/>
            </a:endParaRPr>
          </a:p>
        </p:txBody>
      </p:sp>
      <p:pic>
        <p:nvPicPr>
          <p:cNvPr id="5" name="Image 4"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8" name="Image 7"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9" name="Image 8"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extLst>
      <p:ext uri="{BB962C8B-B14F-4D97-AF65-F5344CB8AC3E}">
        <p14:creationId xmlns:p14="http://schemas.microsoft.com/office/powerpoint/2010/main" val="31189766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1336963" y="185328"/>
            <a:ext cx="3866906" cy="665074"/>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chemeClr val="dk1"/>
              </a:buClr>
              <a:buSzPts val="1100"/>
              <a:buFont typeface="Calibri"/>
              <a:buNone/>
            </a:pPr>
            <a:r>
              <a:rPr lang="fr" sz="2800" b="0" i="0" u="none" strike="noStrike" cap="none" dirty="0">
                <a:solidFill>
                  <a:schemeClr val="dk1"/>
                </a:solidFill>
                <a:latin typeface="Chalkboard SE Regular"/>
                <a:ea typeface="Calibri"/>
                <a:cs typeface="Chalkboard SE Regular"/>
                <a:sym typeface="Calibri"/>
              </a:rPr>
              <a:t>Trouver un logement </a:t>
            </a:r>
            <a:endParaRPr sz="2800" b="0" i="0" u="none" strike="noStrike" cap="none" dirty="0">
              <a:solidFill>
                <a:schemeClr val="dk1"/>
              </a:solidFill>
              <a:latin typeface="Chalkboard SE Regular"/>
              <a:ea typeface="Calibri"/>
              <a:cs typeface="Chalkboard SE Regular"/>
              <a:sym typeface="Calibri"/>
            </a:endParaRPr>
          </a:p>
        </p:txBody>
      </p:sp>
      <p:sp>
        <p:nvSpPr>
          <p:cNvPr id="76" name="Shape 76"/>
          <p:cNvSpPr/>
          <p:nvPr/>
        </p:nvSpPr>
        <p:spPr>
          <a:xfrm>
            <a:off x="1350420" y="778252"/>
            <a:ext cx="4577325" cy="3239885"/>
          </a:xfrm>
          <a:prstGeom prst="rect">
            <a:avLst/>
          </a:prstGeom>
          <a:noFill/>
          <a:ln>
            <a:noFill/>
          </a:ln>
        </p:spPr>
        <p:txBody>
          <a:bodyPr spcFirstLastPara="1" wrap="square" lIns="68575" tIns="34275" rIns="68575" bIns="34275" anchor="t" anchorCtr="0">
            <a:noAutofit/>
          </a:bodyPr>
          <a:lstStyle/>
          <a:p>
            <a:pPr marL="0" marR="0" lvl="0" indent="0" algn="just" rtl="0">
              <a:lnSpc>
                <a:spcPct val="100000"/>
              </a:lnSpc>
              <a:spcBef>
                <a:spcPts val="0"/>
              </a:spcBef>
              <a:spcAft>
                <a:spcPts val="0"/>
              </a:spcAft>
              <a:buClr>
                <a:srgbClr val="000000"/>
              </a:buClr>
              <a:buSzPts val="1400"/>
              <a:buFont typeface="Arial"/>
              <a:buNone/>
            </a:pPr>
            <a:r>
              <a:rPr lang="fr" sz="1400" b="0" i="0" u="none" strike="noStrike" cap="none" dirty="0" smtClean="0">
                <a:solidFill>
                  <a:schemeClr val="dk1"/>
                </a:solidFill>
                <a:latin typeface="Georgia"/>
                <a:ea typeface="Calibri"/>
                <a:cs typeface="Georgia"/>
                <a:sym typeface="Calibri"/>
              </a:rPr>
              <a:t>La recherche d’un logement en France est une étape importante et complexe. Pour faire face à cela, il est important de bien comprendre le système français et de savoir où trouver les réponses à vos questions. </a:t>
            </a:r>
            <a:endParaRPr lang="fr-FR" sz="1400" b="0" i="0" u="none" strike="noStrike" cap="none" dirty="0" smtClean="0">
              <a:solidFill>
                <a:schemeClr val="dk1"/>
              </a:solidFill>
              <a:latin typeface="Georgia"/>
              <a:ea typeface="Calibri"/>
              <a:cs typeface="Georgia"/>
              <a:sym typeface="Calibri"/>
            </a:endParaRPr>
          </a:p>
          <a:p>
            <a:pPr marL="0" marR="0" lvl="0" indent="0" algn="just" rtl="0">
              <a:lnSpc>
                <a:spcPct val="100000"/>
              </a:lnSpc>
              <a:spcBef>
                <a:spcPts val="0"/>
              </a:spcBef>
              <a:spcAft>
                <a:spcPts val="0"/>
              </a:spcAft>
              <a:buClr>
                <a:srgbClr val="000000"/>
              </a:buClr>
              <a:buSzPts val="1400"/>
              <a:buFont typeface="Arial"/>
              <a:buNone/>
            </a:pPr>
            <a:endParaRPr lang="fr-FR" sz="1400" b="0" i="0" u="none" strike="noStrike" cap="none" dirty="0" smtClean="0">
              <a:solidFill>
                <a:schemeClr val="dk1"/>
              </a:solidFill>
              <a:latin typeface="Georgia"/>
              <a:ea typeface="Calibri"/>
              <a:cs typeface="Georgia"/>
              <a:sym typeface="Calibri"/>
            </a:endParaRPr>
          </a:p>
          <a:p>
            <a:pPr algn="just">
              <a:buSzPts val="1400"/>
            </a:pPr>
            <a:r>
              <a:rPr lang="fr-FR" dirty="0">
                <a:solidFill>
                  <a:schemeClr val="dk1"/>
                </a:solidFill>
                <a:latin typeface="Georgia"/>
                <a:ea typeface="Calibri"/>
                <a:cs typeface="Georgia"/>
                <a:sym typeface="Calibri"/>
              </a:rPr>
              <a:t>Le présent guide a été conçu par l’association EURAXESS France afin de faciliter votre arrivée et votre séjour en France. C’est un outil de référence, qui pourra vous aider à  comprendre les spécificités de l’accès au logement en France et faciliter vos démarches</a:t>
            </a:r>
            <a:r>
              <a:rPr lang="fr-FR" dirty="0" smtClean="0">
                <a:solidFill>
                  <a:schemeClr val="dk1"/>
                </a:solidFill>
                <a:latin typeface="Georgia"/>
                <a:ea typeface="Calibri"/>
                <a:cs typeface="Georgia"/>
                <a:sym typeface="Calibri"/>
              </a:rPr>
              <a:t>.</a:t>
            </a:r>
          </a:p>
          <a:p>
            <a:pPr algn="just">
              <a:buSzPts val="1400"/>
            </a:pPr>
            <a:endParaRPr sz="1100" b="0" i="0" u="none" strike="noStrike" cap="none" dirty="0" smtClean="0">
              <a:solidFill>
                <a:srgbClr val="000000"/>
              </a:solidFill>
              <a:latin typeface="Georgia"/>
              <a:cs typeface="Georgia"/>
              <a:sym typeface="Arial"/>
            </a:endParaRPr>
          </a:p>
          <a:p>
            <a:pPr marL="0" marR="0" lvl="0" indent="0" algn="just" rtl="0">
              <a:lnSpc>
                <a:spcPct val="100000"/>
              </a:lnSpc>
              <a:spcBef>
                <a:spcPts val="0"/>
              </a:spcBef>
              <a:spcAft>
                <a:spcPts val="0"/>
              </a:spcAft>
              <a:buClr>
                <a:srgbClr val="000000"/>
              </a:buClr>
              <a:buSzPts val="1400"/>
              <a:buFont typeface="Arial"/>
              <a:buNone/>
            </a:pPr>
            <a:r>
              <a:rPr lang="fr" sz="1400" b="0" i="0" u="none" strike="noStrike" cap="none" dirty="0" smtClean="0">
                <a:solidFill>
                  <a:schemeClr val="dk1"/>
                </a:solidFill>
                <a:latin typeface="Georgia"/>
                <a:ea typeface="Calibri"/>
                <a:cs typeface="Georgia"/>
                <a:sym typeface="Calibri"/>
              </a:rPr>
              <a:t>Le </a:t>
            </a:r>
            <a:r>
              <a:rPr lang="fr" sz="1400" b="0" i="0" u="none" strike="noStrike" cap="none" dirty="0">
                <a:solidFill>
                  <a:schemeClr val="dk1"/>
                </a:solidFill>
                <a:latin typeface="Georgia"/>
                <a:ea typeface="Calibri"/>
                <a:cs typeface="Georgia"/>
                <a:sym typeface="Calibri"/>
              </a:rPr>
              <a:t>réseau français des centres de </a:t>
            </a:r>
            <a:r>
              <a:rPr lang="fr" sz="1400" b="0" i="0" u="none" strike="noStrike" cap="none" dirty="0" smtClean="0">
                <a:solidFill>
                  <a:schemeClr val="dk1"/>
                </a:solidFill>
                <a:latin typeface="Georgia"/>
                <a:ea typeface="Calibri"/>
                <a:cs typeface="Georgia"/>
                <a:sym typeface="Calibri"/>
              </a:rPr>
              <a:t>service</a:t>
            </a:r>
            <a:r>
              <a:rPr lang="fr-FR" sz="1400" b="0" i="0" u="none" strike="noStrike" cap="none" dirty="0" smtClean="0">
                <a:solidFill>
                  <a:schemeClr val="dk1"/>
                </a:solidFill>
                <a:latin typeface="Georgia"/>
                <a:ea typeface="Calibri"/>
                <a:cs typeface="Georgia"/>
                <a:sym typeface="Calibri"/>
              </a:rPr>
              <a:t>s</a:t>
            </a:r>
            <a:r>
              <a:rPr lang="fr" sz="1400" b="0" i="0" u="none" strike="noStrike" cap="none" dirty="0" smtClean="0">
                <a:solidFill>
                  <a:schemeClr val="dk1"/>
                </a:solidFill>
                <a:latin typeface="Georgia"/>
                <a:ea typeface="Calibri"/>
                <a:cs typeface="Georgia"/>
                <a:sym typeface="Calibri"/>
              </a:rPr>
              <a:t> </a:t>
            </a:r>
            <a:r>
              <a:rPr lang="fr" sz="1400" b="0" i="0" u="none" strike="noStrike" cap="none" dirty="0">
                <a:solidFill>
                  <a:schemeClr val="dk1"/>
                </a:solidFill>
                <a:latin typeface="Georgia"/>
                <a:ea typeface="Calibri"/>
                <a:cs typeface="Georgia"/>
                <a:sym typeface="Calibri"/>
              </a:rPr>
              <a:t>EURAXESS est composé de </a:t>
            </a:r>
            <a:r>
              <a:rPr lang="fr-FR" sz="1400" b="0" i="0" u="none" strike="noStrike" cap="none" dirty="0" smtClean="0">
                <a:solidFill>
                  <a:schemeClr val="dk1"/>
                </a:solidFill>
                <a:latin typeface="Georgia"/>
                <a:ea typeface="Calibri"/>
                <a:cs typeface="Georgia"/>
                <a:sym typeface="Calibri"/>
              </a:rPr>
              <a:t>plus de </a:t>
            </a:r>
            <a:r>
              <a:rPr lang="fr" sz="1400" b="0" i="0" u="none" strike="noStrike" cap="none" dirty="0" smtClean="0">
                <a:solidFill>
                  <a:schemeClr val="dk1"/>
                </a:solidFill>
                <a:latin typeface="Georgia"/>
                <a:ea typeface="Calibri"/>
                <a:cs typeface="Georgia"/>
                <a:sym typeface="Calibri"/>
              </a:rPr>
              <a:t>3</a:t>
            </a:r>
            <a:r>
              <a:rPr lang="fr-FR" sz="1400" b="0" i="0" u="none" strike="noStrike" cap="none" dirty="0" smtClean="0">
                <a:solidFill>
                  <a:schemeClr val="dk1"/>
                </a:solidFill>
                <a:latin typeface="Georgia"/>
                <a:ea typeface="Calibri"/>
                <a:cs typeface="Georgia"/>
                <a:sym typeface="Calibri"/>
              </a:rPr>
              <a:t>0</a:t>
            </a:r>
            <a:r>
              <a:rPr lang="fr" sz="1400" b="0" i="0" u="none" strike="noStrike" cap="none" dirty="0" smtClean="0">
                <a:solidFill>
                  <a:schemeClr val="dk1"/>
                </a:solidFill>
                <a:latin typeface="Georgia"/>
                <a:ea typeface="Calibri"/>
                <a:cs typeface="Georgia"/>
                <a:sym typeface="Calibri"/>
              </a:rPr>
              <a:t> </a:t>
            </a:r>
            <a:r>
              <a:rPr lang="fr" sz="1400" b="0" i="0" u="none" strike="noStrike" cap="none" dirty="0">
                <a:solidFill>
                  <a:schemeClr val="dk1"/>
                </a:solidFill>
                <a:latin typeface="Georgia"/>
                <a:ea typeface="Calibri"/>
                <a:cs typeface="Georgia"/>
                <a:sym typeface="Calibri"/>
              </a:rPr>
              <a:t>centres en France, destinés à vous accompagner dans vos démarches. N’hésitez pas à </a:t>
            </a:r>
            <a:r>
              <a:rPr lang="fr" sz="1400" b="0" i="0" u="none" strike="noStrike" cap="none" dirty="0" smtClean="0">
                <a:solidFill>
                  <a:schemeClr val="dk1"/>
                </a:solidFill>
                <a:latin typeface="Georgia"/>
                <a:ea typeface="Calibri"/>
                <a:cs typeface="Georgia"/>
                <a:sym typeface="Calibri"/>
              </a:rPr>
              <a:t>con</a:t>
            </a:r>
            <a:r>
              <a:rPr lang="fr-FR" sz="1400" b="0" i="0" u="none" strike="noStrike" cap="none" dirty="0" err="1" smtClean="0">
                <a:solidFill>
                  <a:schemeClr val="dk1"/>
                </a:solidFill>
                <a:latin typeface="Georgia"/>
                <a:ea typeface="Calibri"/>
                <a:cs typeface="Georgia"/>
                <a:sym typeface="Calibri"/>
              </a:rPr>
              <a:t>tacter</a:t>
            </a:r>
            <a:r>
              <a:rPr lang="fr" sz="1400" b="0" i="0" u="none" strike="noStrike" cap="none" dirty="0" smtClean="0">
                <a:solidFill>
                  <a:schemeClr val="dk1"/>
                </a:solidFill>
                <a:latin typeface="Georgia"/>
                <a:ea typeface="Calibri"/>
                <a:cs typeface="Georgia"/>
                <a:sym typeface="Calibri"/>
              </a:rPr>
              <a:t> </a:t>
            </a:r>
            <a:r>
              <a:rPr lang="fr" sz="1400" b="0" i="0" u="none" strike="noStrike" cap="none" dirty="0">
                <a:solidFill>
                  <a:schemeClr val="dk1"/>
                </a:solidFill>
                <a:latin typeface="Georgia"/>
                <a:ea typeface="Calibri"/>
                <a:cs typeface="Georgia"/>
                <a:sym typeface="Calibri"/>
                <a:hlinkClick r:id="rId3"/>
              </a:rPr>
              <a:t>le centre le plus proche de votre lieu </a:t>
            </a:r>
            <a:r>
              <a:rPr lang="fr" sz="1400" b="0" i="0" u="none" strike="noStrike" cap="none" dirty="0" smtClean="0">
                <a:solidFill>
                  <a:schemeClr val="dk1"/>
                </a:solidFill>
                <a:latin typeface="Georgia"/>
                <a:ea typeface="Calibri"/>
                <a:cs typeface="Georgia"/>
                <a:sym typeface="Calibri"/>
                <a:hlinkClick r:id="rId3"/>
              </a:rPr>
              <a:t>d’accueil</a:t>
            </a:r>
            <a:r>
              <a:rPr lang="fr-FR" dirty="0">
                <a:solidFill>
                  <a:schemeClr val="dk1"/>
                </a:solidFill>
                <a:latin typeface="Georgia"/>
                <a:ea typeface="Calibri"/>
                <a:cs typeface="Georgia"/>
                <a:sym typeface="Calibri"/>
              </a:rPr>
              <a:t>.</a:t>
            </a:r>
            <a:endParaRPr sz="1400" b="0" i="0" u="none" strike="noStrike" cap="none" dirty="0">
              <a:solidFill>
                <a:schemeClr val="dk1"/>
              </a:solidFill>
              <a:latin typeface="Georgia"/>
              <a:ea typeface="Calibri"/>
              <a:cs typeface="Georgia"/>
              <a:sym typeface="Calibri"/>
            </a:endParaRPr>
          </a:p>
        </p:txBody>
      </p:sp>
      <p:sp>
        <p:nvSpPr>
          <p:cNvPr id="78" name="Shape 78">
            <a:hlinkClick r:id="" action="ppaction://hlinkshowjump?jump=nextslide"/>
          </p:cNvPr>
          <p:cNvSpPr txBox="1"/>
          <p:nvPr/>
        </p:nvSpPr>
        <p:spPr>
          <a:xfrm>
            <a:off x="6501979" y="900290"/>
            <a:ext cx="2246310" cy="521221"/>
          </a:xfrm>
          <a:prstGeom prst="rect">
            <a:avLst/>
          </a:prstGeom>
          <a:noFill/>
          <a:ln w="38100" cap="flat" cmpd="sng">
            <a:solidFill>
              <a:srgbClr val="D16207"/>
            </a:solidFill>
            <a:prstDash val="solid"/>
            <a:round/>
            <a:headEnd type="none" w="sm" len="sm"/>
            <a:tailEnd type="none" w="sm" len="sm"/>
          </a:ln>
        </p:spPr>
        <p:txBody>
          <a:bodyPr spcFirstLastPara="1" wrap="square" lIns="68575" tIns="34275" rIns="68575" bIns="34275" anchor="t" anchorCtr="0">
            <a:noAutofit/>
          </a:bodyPr>
          <a:lstStyle/>
          <a:p>
            <a:pPr marL="0" marR="0" lvl="0" indent="0" rtl="0">
              <a:lnSpc>
                <a:spcPct val="100000"/>
              </a:lnSpc>
              <a:spcBef>
                <a:spcPts val="0"/>
              </a:spcBef>
              <a:spcAft>
                <a:spcPts val="0"/>
              </a:spcAft>
              <a:buClr>
                <a:srgbClr val="000000"/>
              </a:buClr>
              <a:buSzPts val="1400"/>
              <a:buFont typeface="Arial"/>
              <a:buNone/>
            </a:pPr>
            <a:r>
              <a:rPr lang="fr" sz="1200" dirty="0">
                <a:solidFill>
                  <a:schemeClr val="dk1"/>
                </a:solidFill>
                <a:latin typeface="Chalkboard SE Regular"/>
                <a:ea typeface="Calibri"/>
                <a:cs typeface="Chalkboard SE Regular"/>
                <a:sym typeface="Calibri"/>
              </a:rPr>
              <a:t>1. DÉFINIR VOS CRITÈRES DE RECHERCHE</a:t>
            </a:r>
            <a:endParaRPr sz="1200" dirty="0">
              <a:solidFill>
                <a:schemeClr val="dk1"/>
              </a:solidFill>
              <a:latin typeface="Chalkboard SE Regular"/>
              <a:ea typeface="Calibri"/>
              <a:cs typeface="Chalkboard SE Regular"/>
              <a:sym typeface="Calibri"/>
            </a:endParaRPr>
          </a:p>
        </p:txBody>
      </p:sp>
      <p:sp>
        <p:nvSpPr>
          <p:cNvPr id="79" name="Shape 79">
            <a:hlinkClick r:id="rId4" action="ppaction://hlinksldjump"/>
          </p:cNvPr>
          <p:cNvSpPr txBox="1"/>
          <p:nvPr/>
        </p:nvSpPr>
        <p:spPr>
          <a:xfrm>
            <a:off x="6498213" y="1559483"/>
            <a:ext cx="2250076" cy="506445"/>
          </a:xfrm>
          <a:prstGeom prst="rect">
            <a:avLst/>
          </a:prstGeom>
          <a:noFill/>
          <a:ln w="38100" cap="flat" cmpd="sng">
            <a:solidFill>
              <a:srgbClr val="2E75B5"/>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 sz="1300" b="0" i="0" u="none" strike="noStrike" cap="none" dirty="0">
                <a:solidFill>
                  <a:schemeClr val="dk1"/>
                </a:solidFill>
                <a:latin typeface="Chalkboard SE Regular"/>
                <a:ea typeface="Calibri"/>
                <a:cs typeface="Chalkboard SE Regular"/>
                <a:sym typeface="Calibri"/>
              </a:rPr>
              <a:t>2. CHERCHER UN LOGEMENT</a:t>
            </a:r>
            <a:endParaRPr sz="1300" b="0" i="0" u="none" strike="noStrike" cap="none" dirty="0">
              <a:solidFill>
                <a:schemeClr val="dk1"/>
              </a:solidFill>
              <a:latin typeface="Chalkboard SE Regular"/>
              <a:ea typeface="Calibri"/>
              <a:cs typeface="Chalkboard SE Regular"/>
              <a:sym typeface="Calibri"/>
            </a:endParaRPr>
          </a:p>
        </p:txBody>
      </p:sp>
      <p:sp>
        <p:nvSpPr>
          <p:cNvPr id="80" name="Shape 80">
            <a:hlinkClick r:id="rId5" action="ppaction://hlinksldjump"/>
          </p:cNvPr>
          <p:cNvSpPr txBox="1"/>
          <p:nvPr/>
        </p:nvSpPr>
        <p:spPr>
          <a:xfrm>
            <a:off x="6517169" y="2229094"/>
            <a:ext cx="2231120" cy="500207"/>
          </a:xfrm>
          <a:prstGeom prst="rect">
            <a:avLst/>
          </a:prstGeom>
          <a:noFill/>
          <a:ln w="38100" cap="flat" cmpd="sng">
            <a:solidFill>
              <a:srgbClr val="92D050"/>
            </a:solidFill>
            <a:prstDash val="solid"/>
            <a:round/>
            <a:headEnd type="none" w="sm" len="sm"/>
            <a:tailEnd type="none" w="sm" len="sm"/>
          </a:ln>
        </p:spPr>
        <p:txBody>
          <a:bodyPr spcFirstLastPara="1" wrap="square" lIns="68575" tIns="34275" rIns="68575" bIns="34275" anchor="t" anchorCtr="0">
            <a:noAutofit/>
          </a:bodyPr>
          <a:lstStyle/>
          <a:p>
            <a:pPr marL="0" marR="0" lvl="0" indent="0" rtl="0">
              <a:lnSpc>
                <a:spcPct val="100000"/>
              </a:lnSpc>
              <a:spcBef>
                <a:spcPts val="0"/>
              </a:spcBef>
              <a:spcAft>
                <a:spcPts val="0"/>
              </a:spcAft>
              <a:buClr>
                <a:srgbClr val="000000"/>
              </a:buClr>
              <a:buSzPts val="1400"/>
              <a:buFont typeface="Arial"/>
              <a:buNone/>
            </a:pPr>
            <a:r>
              <a:rPr lang="fr" sz="1300" dirty="0">
                <a:solidFill>
                  <a:schemeClr val="dk1"/>
                </a:solidFill>
                <a:latin typeface="Chalkboard SE Regular"/>
                <a:ea typeface="Calibri"/>
                <a:cs typeface="Chalkboard SE Regular"/>
                <a:sym typeface="Calibri"/>
              </a:rPr>
              <a:t>3. SIGNER UN CONTRAT DE LOCATION</a:t>
            </a:r>
            <a:endParaRPr sz="1300" dirty="0">
              <a:solidFill>
                <a:schemeClr val="dk1"/>
              </a:solidFill>
              <a:latin typeface="Chalkboard SE Regular"/>
              <a:ea typeface="Calibri"/>
              <a:cs typeface="Chalkboard SE Regular"/>
              <a:sym typeface="Calibri"/>
            </a:endParaRPr>
          </a:p>
        </p:txBody>
      </p:sp>
      <p:sp>
        <p:nvSpPr>
          <p:cNvPr id="81" name="Shape 81">
            <a:hlinkClick r:id="rId6" action="ppaction://hlinksldjump"/>
          </p:cNvPr>
          <p:cNvSpPr txBox="1"/>
          <p:nvPr/>
        </p:nvSpPr>
        <p:spPr>
          <a:xfrm>
            <a:off x="6517169" y="3537907"/>
            <a:ext cx="2231120" cy="484800"/>
          </a:xfrm>
          <a:prstGeom prst="rect">
            <a:avLst/>
          </a:prstGeom>
          <a:noFill/>
          <a:ln w="38100" cap="flat" cmpd="sng">
            <a:solidFill>
              <a:srgbClr val="7030A0"/>
            </a:solidFill>
            <a:prstDash val="solid"/>
            <a:round/>
            <a:headEnd type="none" w="sm" len="sm"/>
            <a:tailEnd type="none" w="sm" len="sm"/>
          </a:ln>
        </p:spPr>
        <p:txBody>
          <a:bodyPr spcFirstLastPara="1" wrap="square" lIns="68575" tIns="34275" rIns="68575" bIns="3427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300" dirty="0">
                <a:solidFill>
                  <a:schemeClr val="dk1"/>
                </a:solidFill>
                <a:latin typeface="Chalkboard SE Regular"/>
                <a:ea typeface="Calibri"/>
                <a:cs typeface="Chalkboard SE Regular"/>
                <a:sym typeface="Calibri"/>
              </a:rPr>
              <a:t>5. QUITTER LE LOGEMENT</a:t>
            </a:r>
            <a:endParaRPr sz="1300" dirty="0">
              <a:solidFill>
                <a:schemeClr val="dk1"/>
              </a:solidFill>
              <a:latin typeface="Chalkboard SE Regular"/>
              <a:ea typeface="Calibri"/>
              <a:cs typeface="Chalkboard SE Regular"/>
              <a:sym typeface="Calibri"/>
            </a:endParaRPr>
          </a:p>
        </p:txBody>
      </p:sp>
      <p:sp>
        <p:nvSpPr>
          <p:cNvPr id="82" name="Shape 82">
            <a:hlinkClick r:id="rId7" action="ppaction://hlinksldjump"/>
          </p:cNvPr>
          <p:cNvSpPr txBox="1"/>
          <p:nvPr/>
        </p:nvSpPr>
        <p:spPr>
          <a:xfrm>
            <a:off x="6517169" y="4164063"/>
            <a:ext cx="2231120" cy="484800"/>
          </a:xfrm>
          <a:prstGeom prst="rect">
            <a:avLst/>
          </a:prstGeom>
          <a:noFill/>
          <a:ln w="38100" cap="flat" cmpd="sng">
            <a:solidFill>
              <a:srgbClr val="FFC000"/>
            </a:solidFill>
            <a:prstDash val="solid"/>
            <a:round/>
            <a:headEnd type="none" w="sm" len="sm"/>
            <a:tailEnd type="none" w="sm" len="sm"/>
          </a:ln>
        </p:spPr>
        <p:txBody>
          <a:bodyPr spcFirstLastPara="1" wrap="square" lIns="68575" tIns="34275" rIns="68575" bIns="34275" anchor="ctr" anchorCtr="0">
            <a:noAutofit/>
          </a:bodyPr>
          <a:lstStyle/>
          <a:p>
            <a:pPr marL="0" marR="0" lvl="0" indent="0" algn="l" rtl="0">
              <a:lnSpc>
                <a:spcPct val="100000"/>
              </a:lnSpc>
              <a:spcBef>
                <a:spcPts val="0"/>
              </a:spcBef>
              <a:spcAft>
                <a:spcPts val="0"/>
              </a:spcAft>
              <a:buNone/>
            </a:pPr>
            <a:r>
              <a:rPr lang="fr" sz="1300" dirty="0">
                <a:solidFill>
                  <a:schemeClr val="dk1"/>
                </a:solidFill>
                <a:latin typeface="Chalkboard SE Regular"/>
                <a:ea typeface="Calibri"/>
                <a:cs typeface="Chalkboard SE Regular"/>
                <a:sym typeface="Calibri"/>
              </a:rPr>
              <a:t>LIENS UTILES</a:t>
            </a:r>
            <a:endParaRPr sz="1300" dirty="0">
              <a:solidFill>
                <a:schemeClr val="dk1"/>
              </a:solidFill>
              <a:latin typeface="Chalkboard SE Regular"/>
              <a:ea typeface="Calibri"/>
              <a:cs typeface="Chalkboard SE Regular"/>
              <a:sym typeface="Calibri"/>
            </a:endParaRPr>
          </a:p>
        </p:txBody>
      </p:sp>
      <p:sp>
        <p:nvSpPr>
          <p:cNvPr id="83" name="Shape 83">
            <a:hlinkClick r:id="rId8" action="ppaction://hlinksldjump"/>
          </p:cNvPr>
          <p:cNvSpPr txBox="1"/>
          <p:nvPr/>
        </p:nvSpPr>
        <p:spPr>
          <a:xfrm>
            <a:off x="6517169" y="2904315"/>
            <a:ext cx="2231120" cy="484800"/>
          </a:xfrm>
          <a:prstGeom prst="rect">
            <a:avLst/>
          </a:prstGeom>
          <a:noFill/>
          <a:ln w="38100" cap="flat" cmpd="sng">
            <a:solidFill>
              <a:srgbClr val="FF0000"/>
            </a:solidFill>
            <a:prstDash val="solid"/>
            <a:round/>
            <a:headEnd type="none" w="sm" len="sm"/>
            <a:tailEnd type="none" w="sm" len="sm"/>
          </a:ln>
        </p:spPr>
        <p:txBody>
          <a:bodyPr spcFirstLastPara="1" wrap="square" lIns="68575" tIns="34275" rIns="68575" bIns="3427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300" dirty="0">
                <a:solidFill>
                  <a:schemeClr val="dk1"/>
                </a:solidFill>
                <a:latin typeface="Chalkboard SE Regular"/>
                <a:ea typeface="Calibri"/>
                <a:cs typeface="Chalkboard SE Regular"/>
                <a:sym typeface="Calibri"/>
              </a:rPr>
              <a:t>4. EMMÉNAGER</a:t>
            </a:r>
            <a:endParaRPr sz="1300" dirty="0">
              <a:solidFill>
                <a:schemeClr val="dk1"/>
              </a:solidFill>
              <a:latin typeface="Chalkboard SE Regular"/>
              <a:ea typeface="Calibri"/>
              <a:cs typeface="Chalkboard SE Regular"/>
              <a:sym typeface="Calibri"/>
            </a:endParaRPr>
          </a:p>
        </p:txBody>
      </p:sp>
      <p:sp>
        <p:nvSpPr>
          <p:cNvPr id="84" name="Shape 84"/>
          <p:cNvSpPr/>
          <p:nvPr/>
        </p:nvSpPr>
        <p:spPr>
          <a:xfrm>
            <a:off x="1350422" y="4162829"/>
            <a:ext cx="4572000" cy="877163"/>
          </a:xfrm>
          <a:prstGeom prst="rect">
            <a:avLst/>
          </a:prstGeom>
          <a:noFill/>
          <a:ln>
            <a:noFill/>
          </a:ln>
        </p:spPr>
        <p:txBody>
          <a:bodyPr spcFirstLastPara="1" wrap="square" lIns="68575" tIns="34275" rIns="68575" bIns="34275" anchor="t" anchorCtr="0">
            <a:noAutofit/>
          </a:bodyPr>
          <a:lstStyle/>
          <a:p>
            <a:pPr marL="0" marR="0" lvl="0" indent="0" algn="just" rtl="0">
              <a:lnSpc>
                <a:spcPct val="100000"/>
              </a:lnSpc>
              <a:spcBef>
                <a:spcPts val="0"/>
              </a:spcBef>
              <a:spcAft>
                <a:spcPts val="0"/>
              </a:spcAft>
              <a:buClr>
                <a:srgbClr val="000000"/>
              </a:buClr>
              <a:buSzPts val="1100"/>
              <a:buFont typeface="Arial"/>
              <a:buNone/>
            </a:pPr>
            <a:r>
              <a:rPr lang="fr" sz="1000" dirty="0">
                <a:solidFill>
                  <a:schemeClr val="dk1"/>
                </a:solidFill>
                <a:latin typeface="Georgia"/>
                <a:ea typeface="Calibri"/>
                <a:cs typeface="Georgia"/>
                <a:sym typeface="Calibri"/>
              </a:rPr>
              <a:t>ATT</a:t>
            </a:r>
            <a:r>
              <a:rPr lang="fr" sz="1000" b="0" i="0" u="none" strike="noStrike" cap="none" dirty="0">
                <a:solidFill>
                  <a:schemeClr val="dk1"/>
                </a:solidFill>
                <a:latin typeface="Georgia"/>
                <a:ea typeface="Calibri"/>
                <a:cs typeface="Georgia"/>
                <a:sym typeface="Calibri"/>
              </a:rPr>
              <a:t>ENTION : Ce guide logement ne peut en aucun cas remplacer ou être assimilé à un conseil personnalisé donné par un professionnel du droit.</a:t>
            </a:r>
            <a:endParaRPr sz="1000" b="0" i="0" u="none" strike="noStrike" cap="none" dirty="0">
              <a:solidFill>
                <a:srgbClr val="000000"/>
              </a:solidFill>
              <a:latin typeface="Georgia"/>
              <a:cs typeface="Georgia"/>
              <a:sym typeface="Arial"/>
            </a:endParaRPr>
          </a:p>
          <a:p>
            <a:pPr marL="0" marR="0" lvl="0" indent="0" algn="just" rtl="0">
              <a:lnSpc>
                <a:spcPct val="100000"/>
              </a:lnSpc>
              <a:spcBef>
                <a:spcPts val="0"/>
              </a:spcBef>
              <a:spcAft>
                <a:spcPts val="0"/>
              </a:spcAft>
              <a:buClr>
                <a:srgbClr val="000000"/>
              </a:buClr>
              <a:buSzPts val="1100"/>
              <a:buFont typeface="Arial"/>
              <a:buNone/>
            </a:pPr>
            <a:r>
              <a:rPr lang="fr" sz="1000" b="0" i="0" u="none" strike="noStrike" cap="none" dirty="0">
                <a:solidFill>
                  <a:schemeClr val="dk1"/>
                </a:solidFill>
                <a:latin typeface="Georgia"/>
                <a:ea typeface="Calibri"/>
                <a:cs typeface="Georgia"/>
                <a:sym typeface="Calibri"/>
              </a:rPr>
              <a:t>L’association EURAXESS France met en garde les visiteurs sur les conséquences qui pourraient résulter d'une interprétation erronée des informations publiées dans le présent guide.</a:t>
            </a:r>
            <a:endParaRPr sz="1000" b="0" i="0" u="none" strike="noStrike" cap="none" dirty="0">
              <a:solidFill>
                <a:srgbClr val="000000"/>
              </a:solidFill>
              <a:latin typeface="Georgia"/>
              <a:cs typeface="Georgia"/>
              <a:sym typeface="Arial"/>
            </a:endParaRPr>
          </a:p>
        </p:txBody>
      </p:sp>
      <p:pic>
        <p:nvPicPr>
          <p:cNvPr id="2" name="Image 1" descr="68-arrow.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173595" y="80539"/>
            <a:ext cx="844880" cy="732089"/>
          </a:xfrm>
          <a:prstGeom prst="rect">
            <a:avLst/>
          </a:prstGeom>
        </p:spPr>
      </p:pic>
      <p:pic>
        <p:nvPicPr>
          <p:cNvPr id="13" name="Image 12" descr="iconmonstr-home-5-240.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6347" y="369592"/>
            <a:ext cx="1234082" cy="123408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9472" y="204096"/>
            <a:ext cx="8266596" cy="2062103"/>
          </a:xfrm>
          <a:prstGeom prst="rect">
            <a:avLst/>
          </a:prstGeom>
        </p:spPr>
        <p:txBody>
          <a:bodyPr wrap="square">
            <a:spAutoFit/>
          </a:bodyPr>
          <a:lstStyle/>
          <a:p>
            <a:pPr lvl="0">
              <a:buSzPts val="1800"/>
            </a:pPr>
            <a:r>
              <a:rPr lang="fr" sz="2100" b="1" dirty="0" smtClean="0">
                <a:solidFill>
                  <a:srgbClr val="C0200D"/>
                </a:solidFill>
                <a:latin typeface="Chalkboard SE Regular"/>
                <a:ea typeface="Calibri"/>
                <a:cs typeface="Chalkboard SE Regular"/>
                <a:sym typeface="Calibri"/>
              </a:rPr>
              <a:t>4.3</a:t>
            </a:r>
            <a:r>
              <a:rPr lang="fr-FR" sz="2100" b="1" dirty="0" smtClean="0">
                <a:solidFill>
                  <a:srgbClr val="C0200D"/>
                </a:solidFill>
                <a:latin typeface="Chalkboard SE Regular"/>
                <a:ea typeface="Calibri"/>
                <a:cs typeface="Chalkboard SE Regular"/>
                <a:sym typeface="Calibri"/>
              </a:rPr>
              <a:t> </a:t>
            </a:r>
            <a:r>
              <a:rPr lang="fr" sz="2100" b="1" dirty="0" smtClean="0">
                <a:solidFill>
                  <a:srgbClr val="C0200D"/>
                </a:solidFill>
                <a:latin typeface="Chalkboard SE Regular"/>
                <a:ea typeface="Calibri"/>
                <a:cs typeface="Chalkboard SE Regular"/>
                <a:sym typeface="Calibri"/>
              </a:rPr>
              <a:t>Souscrire </a:t>
            </a:r>
            <a:r>
              <a:rPr lang="fr" sz="2100" b="1" dirty="0">
                <a:solidFill>
                  <a:srgbClr val="C0200D"/>
                </a:solidFill>
                <a:latin typeface="Chalkboard SE Regular"/>
                <a:ea typeface="Calibri"/>
                <a:cs typeface="Chalkboard SE Regular"/>
                <a:sym typeface="Calibri"/>
              </a:rPr>
              <a:t>une ligne internet/téléphone </a:t>
            </a:r>
            <a:r>
              <a:rPr lang="fr" sz="2100" b="1" dirty="0" smtClean="0">
                <a:solidFill>
                  <a:srgbClr val="C0200D"/>
                </a:solidFill>
                <a:latin typeface="Chalkboard SE Regular"/>
                <a:ea typeface="Calibri"/>
                <a:cs typeface="Chalkboard SE Regular"/>
                <a:sym typeface="Calibri"/>
              </a:rPr>
              <a:t>fixe</a:t>
            </a:r>
            <a:endParaRPr lang="fr-FR" sz="2100" b="1" dirty="0" smtClean="0">
              <a:solidFill>
                <a:srgbClr val="C0200D"/>
              </a:solidFill>
              <a:latin typeface="Chalkboard SE Regular"/>
              <a:ea typeface="Calibri"/>
              <a:cs typeface="Chalkboard SE Regular"/>
              <a:sym typeface="Calibri"/>
            </a:endParaRPr>
          </a:p>
          <a:p>
            <a:pPr lvl="0">
              <a:buSzPts val="1800"/>
            </a:pPr>
            <a:endParaRPr lang="fr" b="1" dirty="0">
              <a:solidFill>
                <a:srgbClr val="FF0000"/>
              </a:solidFill>
              <a:latin typeface="Georgia"/>
              <a:ea typeface="Calibri"/>
              <a:cs typeface="Georgia"/>
              <a:sym typeface="Calibri"/>
            </a:endParaRPr>
          </a:p>
          <a:p>
            <a:pPr marL="285750" lvl="0" indent="-285750">
              <a:buSzPts val="1200"/>
              <a:buFont typeface="Arial"/>
              <a:buChar char="•"/>
            </a:pPr>
            <a:r>
              <a:rPr lang="fr" dirty="0">
                <a:solidFill>
                  <a:schemeClr val="dk1"/>
                </a:solidFill>
                <a:latin typeface="Georgia"/>
                <a:ea typeface="Calibri"/>
                <a:cs typeface="Georgia"/>
                <a:sym typeface="Calibri"/>
              </a:rPr>
              <a:t>Notez le numéro de téléphone fixe de l’occupant précédent (et son nom</a:t>
            </a:r>
            <a:r>
              <a:rPr lang="fr" dirty="0" smtClean="0">
                <a:solidFill>
                  <a:schemeClr val="dk1"/>
                </a:solidFill>
                <a:latin typeface="Georgia"/>
                <a:ea typeface="Calibri"/>
                <a:cs typeface="Georgia"/>
                <a:sym typeface="Calibri"/>
              </a:rPr>
              <a:t>)</a:t>
            </a:r>
            <a:endParaRPr lang="fr-FR" dirty="0">
              <a:solidFill>
                <a:schemeClr val="dk1"/>
              </a:solidFill>
              <a:latin typeface="Georgia"/>
              <a:ea typeface="Calibri"/>
              <a:cs typeface="Georgia"/>
              <a:sym typeface="Calibri"/>
            </a:endParaRPr>
          </a:p>
          <a:p>
            <a:pPr lvl="0">
              <a:buSzPts val="1200"/>
            </a:pPr>
            <a:endParaRPr lang="fr" sz="1200" dirty="0">
              <a:latin typeface="Georgia"/>
              <a:cs typeface="Georgia"/>
            </a:endParaRPr>
          </a:p>
          <a:p>
            <a:pPr marL="285750" lvl="0" indent="-285750">
              <a:buSzPts val="1200"/>
              <a:buFont typeface="Arial"/>
              <a:buChar char="•"/>
            </a:pPr>
            <a:r>
              <a:rPr lang="fr" dirty="0">
                <a:solidFill>
                  <a:schemeClr val="dk1"/>
                </a:solidFill>
                <a:latin typeface="Georgia"/>
                <a:ea typeface="Calibri"/>
                <a:cs typeface="Georgia"/>
                <a:sym typeface="Calibri"/>
              </a:rPr>
              <a:t>N’hésitez pas à demander conseil et comparez les offres des fournisseurs internet. Des sites existent pour comparer les abonnements disponibles pour votre logement (type de connexion, débit, prix, offre mobile couplée…). </a:t>
            </a:r>
            <a:endParaRPr lang="fr-FR" dirty="0" smtClean="0">
              <a:solidFill>
                <a:schemeClr val="dk1"/>
              </a:solidFill>
              <a:latin typeface="Georgia"/>
              <a:ea typeface="Calibri"/>
              <a:cs typeface="Georgia"/>
              <a:sym typeface="Calibri"/>
            </a:endParaRPr>
          </a:p>
          <a:p>
            <a:pPr lvl="0">
              <a:buSzPts val="1200"/>
            </a:pPr>
            <a:endParaRPr lang="fr" sz="1200" dirty="0">
              <a:latin typeface="Georgia"/>
              <a:cs typeface="Georgia"/>
            </a:endParaRPr>
          </a:p>
          <a:p>
            <a:pPr marL="285750" lvl="0" indent="-285750">
              <a:buSzPts val="1200"/>
              <a:buFont typeface="Arial"/>
              <a:buChar char="•"/>
            </a:pPr>
            <a:r>
              <a:rPr lang="fr" b="1" dirty="0">
                <a:solidFill>
                  <a:schemeClr val="dk1"/>
                </a:solidFill>
                <a:latin typeface="Georgia"/>
                <a:ea typeface="Calibri"/>
                <a:cs typeface="Georgia"/>
                <a:sym typeface="Calibri"/>
              </a:rPr>
              <a:t>Attention, certains contrats vous engagent pour une durée minimum !</a:t>
            </a:r>
            <a:endParaRPr lang="fr" sz="1200" dirty="0">
              <a:latin typeface="Georgia"/>
              <a:cs typeface="Georgia"/>
            </a:endParaRPr>
          </a:p>
        </p:txBody>
      </p:sp>
      <p:sp>
        <p:nvSpPr>
          <p:cNvPr id="3" name="Shape 207"/>
          <p:cNvSpPr txBox="1"/>
          <p:nvPr/>
        </p:nvSpPr>
        <p:spPr>
          <a:xfrm>
            <a:off x="969481" y="2748185"/>
            <a:ext cx="7977848" cy="523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fr" sz="1300" b="1" u="none" strike="noStrike" cap="none" dirty="0">
                <a:solidFill>
                  <a:srgbClr val="C0200D"/>
                </a:solidFill>
                <a:latin typeface="Georgia"/>
                <a:ea typeface="Calibri"/>
                <a:cs typeface="Georgia"/>
                <a:sym typeface="Calibri"/>
              </a:rPr>
              <a:t>Une fois installé, une tradition française est de « pendre la crémaillère ». Cela marque la fin de votre emménagement lorsque vous pouvez inviter vos amis à manger dans votre nouveau logement !</a:t>
            </a:r>
            <a:endParaRPr sz="1300" b="1" u="none" strike="noStrike" cap="none" dirty="0">
              <a:solidFill>
                <a:srgbClr val="C0200D"/>
              </a:solidFill>
              <a:latin typeface="Georgia"/>
              <a:cs typeface="Georgia"/>
              <a:sym typeface="Arial"/>
            </a:endParaRPr>
          </a:p>
        </p:txBody>
      </p:sp>
      <p:pic>
        <p:nvPicPr>
          <p:cNvPr id="5" name="Image 4" descr="108-arrow.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085" y="2745888"/>
            <a:ext cx="758248" cy="646785"/>
          </a:xfrm>
          <a:prstGeom prst="rect">
            <a:avLst/>
          </a:prstGeom>
        </p:spPr>
      </p:pic>
      <p:pic>
        <p:nvPicPr>
          <p:cNvPr id="6" name="Image 5"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9" name="Image 8"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0" name="Image 9"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extLst>
      <p:ext uri="{BB962C8B-B14F-4D97-AF65-F5344CB8AC3E}">
        <p14:creationId xmlns:p14="http://schemas.microsoft.com/office/powerpoint/2010/main" val="10775418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Shape 212">
            <a:hlinkClick r:id="rId3" action="ppaction://hlinksldjump"/>
          </p:cNvPr>
          <p:cNvSpPr/>
          <p:nvPr/>
        </p:nvSpPr>
        <p:spPr>
          <a:xfrm>
            <a:off x="2416916" y="1383605"/>
            <a:ext cx="1298500" cy="1185150"/>
          </a:xfrm>
          <a:prstGeom prst="roundRect">
            <a:avLst>
              <a:gd name="adj" fmla="val 18047"/>
            </a:avLst>
          </a:prstGeom>
          <a:solidFill>
            <a:srgbClr val="7C4A8B"/>
          </a:solidFill>
          <a:ln w="19050" cap="flat" cmpd="sng">
            <a:solidFill>
              <a:srgbClr val="53315D"/>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5.2 </a:t>
            </a:r>
            <a:br>
              <a:rPr lang="fr" sz="1400" b="0" i="0" u="none" strike="noStrike" cap="none" dirty="0">
                <a:solidFill>
                  <a:schemeClr val="lt1"/>
                </a:solidFill>
                <a:latin typeface="Chalkboard SE Regular"/>
                <a:ea typeface="Calibri"/>
                <a:cs typeface="Chalkboard SE Regular"/>
                <a:sym typeface="Calibri"/>
              </a:rPr>
            </a:br>
            <a:r>
              <a:rPr lang="fr" sz="1400" b="0" i="0" u="none" strike="noStrike" cap="none" dirty="0">
                <a:solidFill>
                  <a:schemeClr val="lt1"/>
                </a:solidFill>
                <a:latin typeface="Chalkboard SE Regular"/>
                <a:ea typeface="Calibri"/>
                <a:cs typeface="Chalkboard SE Regular"/>
                <a:sym typeface="Calibri"/>
              </a:rPr>
              <a:t>L’état des lieux de sortie</a:t>
            </a:r>
            <a:endParaRPr sz="1400" b="0" i="0" u="none" strike="noStrike" cap="none" dirty="0">
              <a:solidFill>
                <a:schemeClr val="lt1"/>
              </a:solidFill>
              <a:latin typeface="Chalkboard SE Regular"/>
              <a:ea typeface="Calibri"/>
              <a:cs typeface="Chalkboard SE Regular"/>
              <a:sym typeface="Calibri"/>
            </a:endParaRPr>
          </a:p>
        </p:txBody>
      </p:sp>
      <p:sp>
        <p:nvSpPr>
          <p:cNvPr id="213" name="Shape 213">
            <a:hlinkClick r:id="rId4" action="ppaction://hlinksldjump"/>
          </p:cNvPr>
          <p:cNvSpPr/>
          <p:nvPr/>
        </p:nvSpPr>
        <p:spPr>
          <a:xfrm>
            <a:off x="3951524" y="1374128"/>
            <a:ext cx="1403605" cy="1199598"/>
          </a:xfrm>
          <a:prstGeom prst="roundRect">
            <a:avLst>
              <a:gd name="adj" fmla="val 18047"/>
            </a:avLst>
          </a:prstGeom>
          <a:solidFill>
            <a:srgbClr val="7C4A8B"/>
          </a:solidFill>
          <a:ln w="19050" cap="flat" cmpd="sng">
            <a:solidFill>
              <a:srgbClr val="53315D"/>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5.3 </a:t>
            </a:r>
            <a:endParaRPr sz="1100" b="0" i="0" u="none" strike="noStrike" cap="none" dirty="0">
              <a:solidFill>
                <a:srgbClr val="000000"/>
              </a:solidFill>
              <a:latin typeface="Chalkboard SE Regular"/>
              <a:cs typeface="Chalkboard SE Regular"/>
              <a:sym typeface="Arial"/>
            </a:endParaRPr>
          </a:p>
          <a:p>
            <a:pPr marL="0" marR="0" lvl="0" indent="0" algn="ctr" rtl="0">
              <a:lnSpc>
                <a:spcPct val="90000"/>
              </a:lnSpc>
              <a:spcBef>
                <a:spcPts val="0"/>
              </a:spcBef>
              <a:spcAft>
                <a:spcPts val="0"/>
              </a:spcAft>
              <a:buClr>
                <a:schemeClr val="lt1"/>
              </a:buClr>
              <a:buSzPts val="1200"/>
              <a:buFont typeface="Calibri"/>
              <a:buNone/>
            </a:pPr>
            <a:r>
              <a:rPr lang="fr" sz="1200" b="0" i="0" u="none" strike="noStrike" cap="none" dirty="0">
                <a:solidFill>
                  <a:schemeClr val="lt1"/>
                </a:solidFill>
                <a:latin typeface="Chalkboard SE Regular"/>
                <a:ea typeface="Calibri"/>
                <a:cs typeface="Chalkboard SE Regular"/>
                <a:sym typeface="Calibri"/>
              </a:rPr>
              <a:t>Le remboursement du dépôt de garantie</a:t>
            </a:r>
            <a:endParaRPr sz="1200" b="0" i="0" u="none" strike="noStrike" cap="none" dirty="0">
              <a:solidFill>
                <a:schemeClr val="lt1"/>
              </a:solidFill>
              <a:latin typeface="Chalkboard SE Regular"/>
              <a:ea typeface="Calibri"/>
              <a:cs typeface="Chalkboard SE Regular"/>
              <a:sym typeface="Calibri"/>
            </a:endParaRPr>
          </a:p>
        </p:txBody>
      </p:sp>
      <p:sp>
        <p:nvSpPr>
          <p:cNvPr id="214" name="Shape 214">
            <a:hlinkClick r:id="rId5" action="ppaction://hlinksldjump"/>
          </p:cNvPr>
          <p:cNvSpPr/>
          <p:nvPr/>
        </p:nvSpPr>
        <p:spPr>
          <a:xfrm>
            <a:off x="5585167" y="1383604"/>
            <a:ext cx="1220111" cy="1199598"/>
          </a:xfrm>
          <a:prstGeom prst="roundRect">
            <a:avLst>
              <a:gd name="adj" fmla="val 18047"/>
            </a:avLst>
          </a:prstGeom>
          <a:solidFill>
            <a:srgbClr val="7C4A8B"/>
          </a:solidFill>
          <a:ln w="19050" cap="flat" cmpd="sng">
            <a:solidFill>
              <a:srgbClr val="53315D"/>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5.4 </a:t>
            </a:r>
            <a:endParaRPr sz="1100" b="0" i="0" u="none" strike="noStrike" cap="none" dirty="0">
              <a:solidFill>
                <a:srgbClr val="000000"/>
              </a:solidFill>
              <a:latin typeface="Chalkboard SE Regular"/>
              <a:cs typeface="Chalkboard SE Regular"/>
              <a:sym typeface="Arial"/>
            </a:endParaRPr>
          </a:p>
          <a:p>
            <a:pPr marL="0" marR="0" lvl="0" indent="0" algn="ctr" rtl="0">
              <a:lnSpc>
                <a:spcPct val="90000"/>
              </a:lnSpc>
              <a:spcBef>
                <a:spcPts val="0"/>
              </a:spcBef>
              <a:spcAft>
                <a:spcPts val="0"/>
              </a:spcAft>
              <a:buClr>
                <a:schemeClr val="lt1"/>
              </a:buClr>
              <a:buSzPts val="1400"/>
              <a:buFont typeface="Calibri"/>
              <a:buNone/>
            </a:pPr>
            <a:r>
              <a:rPr lang="fr-FR" dirty="0">
                <a:solidFill>
                  <a:schemeClr val="lt1"/>
                </a:solidFill>
                <a:latin typeface="Chalkboard SE Regular"/>
                <a:ea typeface="Calibri"/>
                <a:cs typeface="Chalkboard SE Regular"/>
                <a:sym typeface="Calibri"/>
              </a:rPr>
              <a:t>A</a:t>
            </a:r>
            <a:r>
              <a:rPr lang="fr-FR" dirty="0" smtClean="0">
                <a:solidFill>
                  <a:schemeClr val="lt1"/>
                </a:solidFill>
                <a:latin typeface="Chalkboard SE Regular"/>
                <a:ea typeface="Calibri"/>
                <a:cs typeface="Chalkboard SE Regular"/>
                <a:sym typeface="Calibri"/>
              </a:rPr>
              <a:t>vant de partir</a:t>
            </a:r>
            <a:endParaRPr sz="1100" b="0" i="0" u="none" strike="noStrike" cap="none" dirty="0">
              <a:solidFill>
                <a:srgbClr val="000000"/>
              </a:solidFill>
              <a:latin typeface="Chalkboard SE Regular"/>
              <a:cs typeface="Chalkboard SE Regular"/>
              <a:sym typeface="Arial"/>
            </a:endParaRPr>
          </a:p>
        </p:txBody>
      </p:sp>
      <p:sp>
        <p:nvSpPr>
          <p:cNvPr id="215" name="Shape 215"/>
          <p:cNvSpPr txBox="1"/>
          <p:nvPr/>
        </p:nvSpPr>
        <p:spPr>
          <a:xfrm>
            <a:off x="938332" y="513566"/>
            <a:ext cx="7392921" cy="392400"/>
          </a:xfrm>
          <a:prstGeom prst="rect">
            <a:avLst/>
          </a:prstGeom>
          <a:noFill/>
          <a:ln w="28575" cap="flat" cmpd="sng">
            <a:solidFill>
              <a:schemeClr val="accent6">
                <a:lumMod val="50000"/>
              </a:schemeClr>
            </a:solidFill>
            <a:prstDash val="solid"/>
            <a:round/>
            <a:headEnd type="none" w="sm" len="sm"/>
            <a:tailEnd type="none" w="sm" len="sm"/>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2100"/>
              <a:buFont typeface="Arial"/>
              <a:buNone/>
            </a:pPr>
            <a:r>
              <a:rPr lang="fr" sz="2100" b="0" i="0" u="none" strike="noStrike" cap="none" dirty="0">
                <a:solidFill>
                  <a:schemeClr val="dk1"/>
                </a:solidFill>
                <a:latin typeface="Chalkboard SE Regular"/>
                <a:ea typeface="Calibri"/>
                <a:cs typeface="Chalkboard SE Regular"/>
                <a:sym typeface="Calibri"/>
              </a:rPr>
              <a:t>5. QUITTER LE LOGEMENT</a:t>
            </a:r>
            <a:endParaRPr sz="2100" b="0" i="0" u="none" strike="noStrike" cap="none" dirty="0">
              <a:solidFill>
                <a:schemeClr val="dk1"/>
              </a:solidFill>
              <a:latin typeface="Chalkboard SE Regular"/>
              <a:ea typeface="Calibri"/>
              <a:cs typeface="Chalkboard SE Regular"/>
              <a:sym typeface="Calibri"/>
            </a:endParaRPr>
          </a:p>
        </p:txBody>
      </p:sp>
      <p:sp>
        <p:nvSpPr>
          <p:cNvPr id="216" name="Shape 216">
            <a:hlinkClick r:id="rId6" action="ppaction://hlinksldjump"/>
          </p:cNvPr>
          <p:cNvSpPr/>
          <p:nvPr/>
        </p:nvSpPr>
        <p:spPr>
          <a:xfrm>
            <a:off x="7032754" y="1374127"/>
            <a:ext cx="1298500" cy="1203545"/>
          </a:xfrm>
          <a:prstGeom prst="roundRect">
            <a:avLst>
              <a:gd name="adj" fmla="val 18047"/>
            </a:avLst>
          </a:prstGeom>
          <a:solidFill>
            <a:schemeClr val="accent6">
              <a:lumMod val="75000"/>
            </a:schemeClr>
          </a:solidFill>
          <a:ln w="19050" cap="flat" cmpd="sng">
            <a:solidFill>
              <a:srgbClr val="53315D"/>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5.5 </a:t>
            </a:r>
          </a:p>
          <a:p>
            <a:pPr algn="ctr">
              <a:lnSpc>
                <a:spcPct val="90000"/>
              </a:lnSpc>
              <a:buClr>
                <a:schemeClr val="lt1"/>
              </a:buClr>
              <a:buSzPts val="1400"/>
            </a:pPr>
            <a:r>
              <a:rPr lang="fr" dirty="0" smtClean="0">
                <a:solidFill>
                  <a:schemeClr val="lt1"/>
                </a:solidFill>
                <a:latin typeface="Chalkboard SE Regular"/>
                <a:ea typeface="Calibri"/>
                <a:cs typeface="Chalkboard SE Regular"/>
                <a:sym typeface="Calibri"/>
              </a:rPr>
              <a:t>En cas </a:t>
            </a:r>
            <a:r>
              <a:rPr lang="fr" dirty="0">
                <a:solidFill>
                  <a:schemeClr val="lt1"/>
                </a:solidFill>
                <a:latin typeface="Chalkboard SE Regular"/>
                <a:ea typeface="Calibri"/>
                <a:cs typeface="Chalkboard SE Regular"/>
                <a:sym typeface="Calibri"/>
              </a:rPr>
              <a:t>de litige</a:t>
            </a:r>
            <a:endParaRPr lang="fr" dirty="0">
              <a:latin typeface="Chalkboard SE Regular"/>
              <a:cs typeface="Chalkboard SE Regular"/>
            </a:endParaRPr>
          </a:p>
          <a:p>
            <a:pPr marL="0" marR="0" lvl="0" indent="0" algn="ctr" rtl="0">
              <a:lnSpc>
                <a:spcPct val="90000"/>
              </a:lnSpc>
              <a:spcBef>
                <a:spcPts val="0"/>
              </a:spcBef>
              <a:spcAft>
                <a:spcPts val="0"/>
              </a:spcAft>
              <a:buClr>
                <a:schemeClr val="lt1"/>
              </a:buClr>
              <a:buSzPts val="1400"/>
              <a:buFont typeface="Calibri"/>
              <a:buNone/>
            </a:pPr>
            <a:endParaRPr sz="1100" b="0" i="0" u="none" strike="noStrike" cap="none" dirty="0">
              <a:solidFill>
                <a:srgbClr val="000000"/>
              </a:solidFill>
              <a:latin typeface="Arial"/>
              <a:ea typeface="Arial"/>
              <a:cs typeface="Arial"/>
              <a:sym typeface="Arial"/>
            </a:endParaRPr>
          </a:p>
        </p:txBody>
      </p:sp>
      <p:sp>
        <p:nvSpPr>
          <p:cNvPr id="217" name="Shape 217">
            <a:hlinkClick r:id="rId7" action="ppaction://hlinksldjump"/>
          </p:cNvPr>
          <p:cNvSpPr/>
          <p:nvPr/>
        </p:nvSpPr>
        <p:spPr>
          <a:xfrm>
            <a:off x="938332" y="1387527"/>
            <a:ext cx="1237836" cy="1176723"/>
          </a:xfrm>
          <a:prstGeom prst="roundRect">
            <a:avLst>
              <a:gd name="adj" fmla="val 18047"/>
            </a:avLst>
          </a:prstGeom>
          <a:solidFill>
            <a:srgbClr val="7C4A8B"/>
          </a:solidFill>
          <a:ln w="19050" cap="flat" cmpd="sng">
            <a:solidFill>
              <a:srgbClr val="53315D"/>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5.1 </a:t>
            </a:r>
            <a:endParaRPr sz="1400" b="0" i="0" u="none" strike="noStrike" cap="none" dirty="0">
              <a:solidFill>
                <a:schemeClr val="lt1"/>
              </a:solidFill>
              <a:latin typeface="Chalkboard SE Regular"/>
              <a:ea typeface="Calibri"/>
              <a:cs typeface="Chalkboard SE Regular"/>
              <a:sym typeface="Calibri"/>
            </a:endParaRPr>
          </a:p>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Le préavis de départ</a:t>
            </a:r>
            <a:endParaRPr sz="1100" b="0" i="0" u="none" strike="noStrike" cap="none" dirty="0">
              <a:solidFill>
                <a:srgbClr val="000000"/>
              </a:solidFill>
              <a:latin typeface="Chalkboard SE Regular"/>
              <a:cs typeface="Chalkboard SE Regular"/>
              <a:sym typeface="Arial"/>
            </a:endParaRPr>
          </a:p>
        </p:txBody>
      </p:sp>
      <p:pic>
        <p:nvPicPr>
          <p:cNvPr id="8" name="Image 7" descr="35-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8764404">
            <a:off x="3636335" y="2460365"/>
            <a:ext cx="452288" cy="559633"/>
          </a:xfrm>
          <a:prstGeom prst="rect">
            <a:avLst/>
          </a:prstGeom>
        </p:spPr>
      </p:pic>
      <p:pic>
        <p:nvPicPr>
          <p:cNvPr id="9" name="Image 8" descr="35-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8764404">
            <a:off x="2082676" y="2470614"/>
            <a:ext cx="452288" cy="559633"/>
          </a:xfrm>
          <a:prstGeom prst="rect">
            <a:avLst/>
          </a:prstGeom>
        </p:spPr>
      </p:pic>
      <p:pic>
        <p:nvPicPr>
          <p:cNvPr id="10" name="Image 9" descr="35-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8764404">
            <a:off x="5239635" y="2461908"/>
            <a:ext cx="452288" cy="559633"/>
          </a:xfrm>
          <a:prstGeom prst="rect">
            <a:avLst/>
          </a:prstGeom>
        </p:spPr>
      </p:pic>
      <p:pic>
        <p:nvPicPr>
          <p:cNvPr id="11" name="Image 10" descr="35-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8764404">
            <a:off x="6718970" y="2453205"/>
            <a:ext cx="452288" cy="559633"/>
          </a:xfrm>
          <a:prstGeom prst="rect">
            <a:avLst/>
          </a:prstGeom>
        </p:spPr>
      </p:pic>
      <p:pic>
        <p:nvPicPr>
          <p:cNvPr id="12" name="Image 11" descr="29-arrow.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646313">
            <a:off x="412155" y="880134"/>
            <a:ext cx="551805" cy="606379"/>
          </a:xfrm>
          <a:prstGeom prst="rect">
            <a:avLst/>
          </a:prstGeom>
        </p:spPr>
      </p:pic>
      <p:pic>
        <p:nvPicPr>
          <p:cNvPr id="13" name="Image 12" descr="18-arrow.png">
            <a:hlinkClick r:id="" action="ppaction://hlinkshowjump?jump=nextslide"/>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6" name="Image 15" descr="iconmonstr-home-5-240.png">
            <a:hlinkClick r:id="rId11" action="ppaction://hlinksldjump"/>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8404709" y="286317"/>
            <a:ext cx="616076" cy="616076"/>
          </a:xfrm>
          <a:prstGeom prst="rect">
            <a:avLst/>
          </a:prstGeom>
        </p:spPr>
      </p:pic>
      <p:pic>
        <p:nvPicPr>
          <p:cNvPr id="17" name="Image 16" descr="18-arrow.png">
            <a:hlinkClick r:id="" action="ppaction://hlinkshowjump?jump=previousslide"/>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191831" y="190681"/>
            <a:ext cx="8085114" cy="2424899"/>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fr" sz="2100" b="1" i="0" u="none" strike="noStrike" cap="none" dirty="0">
                <a:solidFill>
                  <a:schemeClr val="accent6">
                    <a:lumMod val="75000"/>
                  </a:schemeClr>
                </a:solidFill>
                <a:latin typeface="Chalkboard SE Regular"/>
                <a:ea typeface="Calibri"/>
                <a:cs typeface="Chalkboard SE Regular"/>
                <a:sym typeface="Calibri"/>
              </a:rPr>
              <a:t>5.1 Le préavis de </a:t>
            </a:r>
            <a:r>
              <a:rPr lang="fr" sz="2100" b="1" i="0" u="none" strike="noStrike" cap="none" dirty="0" smtClean="0">
                <a:solidFill>
                  <a:schemeClr val="accent6">
                    <a:lumMod val="75000"/>
                  </a:schemeClr>
                </a:solidFill>
                <a:latin typeface="Chalkboard SE Regular"/>
                <a:ea typeface="Calibri"/>
                <a:cs typeface="Chalkboard SE Regular"/>
                <a:sym typeface="Calibri"/>
              </a:rPr>
              <a:t>départ</a:t>
            </a:r>
            <a:endParaRPr lang="fr-FR" sz="2100" b="1" i="0" u="none" strike="noStrike" cap="none" dirty="0" smtClean="0">
              <a:solidFill>
                <a:schemeClr val="accent6">
                  <a:lumMod val="75000"/>
                </a:schemeClr>
              </a:solidFill>
              <a:latin typeface="Chalkboard SE Regular"/>
              <a:ea typeface="Calibri"/>
              <a:cs typeface="Chalkboard SE Regular"/>
              <a:sym typeface="Calibri"/>
            </a:endParaRPr>
          </a:p>
          <a:p>
            <a:pPr marL="0" marR="0" lvl="0" indent="0" algn="l" rtl="0">
              <a:lnSpc>
                <a:spcPct val="100000"/>
              </a:lnSpc>
              <a:spcBef>
                <a:spcPts val="0"/>
              </a:spcBef>
              <a:spcAft>
                <a:spcPts val="0"/>
              </a:spcAft>
              <a:buClr>
                <a:srgbClr val="000000"/>
              </a:buClr>
              <a:buSzPts val="1800"/>
              <a:buFont typeface="Arial"/>
              <a:buNone/>
            </a:pPr>
            <a:endParaRPr sz="16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1200"/>
              <a:buFont typeface="Arial"/>
              <a:buChar char="•"/>
            </a:pPr>
            <a:r>
              <a:rPr lang="fr" b="0" i="0" u="none" strike="noStrike" cap="none" dirty="0">
                <a:solidFill>
                  <a:schemeClr val="dk1"/>
                </a:solidFill>
                <a:latin typeface="Georgia"/>
                <a:ea typeface="Calibri"/>
                <a:cs typeface="Georgia"/>
                <a:sym typeface="Calibri"/>
              </a:rPr>
              <a:t>Vous pouvez à tout moment résilier le contrat de bail, à condition de respecter les délais (cf. 1.2 / Tableau des durées de contrats) et de payer le loyer pendant la durée du préavis. La demande de résiliation se fait par lettre recommandée avec accusé de réception. </a:t>
            </a:r>
            <a:endParaRPr lang="fr-FR" dirty="0">
              <a:solidFill>
                <a:schemeClr val="dk1"/>
              </a:solidFill>
              <a:latin typeface="Georgia"/>
              <a:ea typeface="Calibri"/>
              <a:cs typeface="Georgia"/>
              <a:sym typeface="Calibri"/>
            </a:endParaRPr>
          </a:p>
          <a:p>
            <a:pPr marL="285750" marR="0" lvl="0" indent="-285750" algn="l" rtl="0">
              <a:lnSpc>
                <a:spcPct val="100000"/>
              </a:lnSpc>
              <a:spcBef>
                <a:spcPts val="0"/>
              </a:spcBef>
              <a:spcAft>
                <a:spcPts val="0"/>
              </a:spcAft>
              <a:buClr>
                <a:srgbClr val="000000"/>
              </a:buClr>
              <a:buSzPts val="1200"/>
              <a:buFont typeface="Arial"/>
              <a:buChar char="•"/>
            </a:pPr>
            <a:endParaRPr lang="fr-FR" i="0" u="none" strike="noStrike" cap="none" dirty="0" smtClean="0">
              <a:solidFill>
                <a:schemeClr val="dk1"/>
              </a:solidFill>
              <a:latin typeface="Georgia"/>
              <a:ea typeface="Calibri"/>
              <a:cs typeface="Georgia"/>
              <a:sym typeface="Calibri"/>
            </a:endParaRPr>
          </a:p>
          <a:p>
            <a:pPr marL="285750" marR="0" lvl="0" indent="-285750" algn="l" rtl="0">
              <a:lnSpc>
                <a:spcPct val="100000"/>
              </a:lnSpc>
              <a:spcBef>
                <a:spcPts val="0"/>
              </a:spcBef>
              <a:spcAft>
                <a:spcPts val="0"/>
              </a:spcAft>
              <a:buClr>
                <a:srgbClr val="000000"/>
              </a:buClr>
              <a:buSzPts val="1200"/>
              <a:buFont typeface="Arial"/>
              <a:buChar char="•"/>
            </a:pPr>
            <a:r>
              <a:rPr lang="fr" i="0" u="none" strike="noStrike" cap="none" dirty="0" smtClean="0">
                <a:solidFill>
                  <a:schemeClr val="dk1"/>
                </a:solidFill>
                <a:latin typeface="Georgia"/>
                <a:ea typeface="Calibri"/>
                <a:cs typeface="Georgia"/>
                <a:sym typeface="Calibri"/>
              </a:rPr>
              <a:t>Pensez </a:t>
            </a:r>
            <a:r>
              <a:rPr lang="fr" i="0" u="none" strike="noStrike" cap="none" dirty="0">
                <a:solidFill>
                  <a:schemeClr val="dk1"/>
                </a:solidFill>
                <a:latin typeface="Georgia"/>
                <a:ea typeface="Calibri"/>
                <a:cs typeface="Georgia"/>
                <a:sym typeface="Calibri"/>
              </a:rPr>
              <a:t>à prendre rendez-vous avec le propriétaire ou l’agence pour fixer la date et l’heure </a:t>
            </a:r>
            <a:r>
              <a:rPr lang="fr" i="0" u="none" strike="noStrike" cap="none" dirty="0" smtClean="0">
                <a:solidFill>
                  <a:schemeClr val="dk1"/>
                </a:solidFill>
                <a:latin typeface="Georgia"/>
                <a:ea typeface="Calibri"/>
                <a:cs typeface="Georgia"/>
                <a:sym typeface="Calibri"/>
              </a:rPr>
              <a:t>de</a:t>
            </a:r>
            <a:r>
              <a:rPr lang="fr-FR" dirty="0" smtClean="0">
                <a:solidFill>
                  <a:schemeClr val="dk1"/>
                </a:solidFill>
                <a:latin typeface="Georgia"/>
                <a:ea typeface="Calibri"/>
                <a:cs typeface="Georgia"/>
                <a:sym typeface="Calibri"/>
              </a:rPr>
              <a:t> </a:t>
            </a:r>
            <a:r>
              <a:rPr lang="fr" i="0" u="none" strike="noStrike" cap="none" dirty="0" smtClean="0">
                <a:solidFill>
                  <a:schemeClr val="dk1"/>
                </a:solidFill>
                <a:latin typeface="Georgia"/>
                <a:ea typeface="Calibri"/>
                <a:cs typeface="Georgia"/>
                <a:sym typeface="Calibri"/>
              </a:rPr>
              <a:t>l’état </a:t>
            </a:r>
            <a:r>
              <a:rPr lang="fr" i="0" u="none" strike="noStrike" cap="none" dirty="0">
                <a:solidFill>
                  <a:schemeClr val="dk1"/>
                </a:solidFill>
                <a:latin typeface="Georgia"/>
                <a:ea typeface="Calibri"/>
                <a:cs typeface="Georgia"/>
                <a:sym typeface="Calibri"/>
              </a:rPr>
              <a:t>des lieux de sortie.</a:t>
            </a:r>
            <a:endParaRPr sz="1200" i="0" u="none" strike="noStrike" cap="none" dirty="0">
              <a:solidFill>
                <a:srgbClr val="000000"/>
              </a:solidFill>
              <a:latin typeface="Georgia"/>
              <a:cs typeface="Georgia"/>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rgbClr val="7030A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Calibri"/>
              <a:ea typeface="Calibri"/>
              <a:cs typeface="Calibri"/>
              <a:sym typeface="Calibri"/>
            </a:endParaRPr>
          </a:p>
        </p:txBody>
      </p:sp>
      <p:pic>
        <p:nvPicPr>
          <p:cNvPr id="3" name="Image 2"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956" y="2519581"/>
            <a:ext cx="606598" cy="529560"/>
          </a:xfrm>
          <a:prstGeom prst="rect">
            <a:avLst/>
          </a:prstGeom>
        </p:spPr>
      </p:pic>
      <p:sp>
        <p:nvSpPr>
          <p:cNvPr id="2" name="ZoneTexte 1"/>
          <p:cNvSpPr txBox="1"/>
          <p:nvPr/>
        </p:nvSpPr>
        <p:spPr>
          <a:xfrm>
            <a:off x="815141" y="2568197"/>
            <a:ext cx="7889036" cy="523220"/>
          </a:xfrm>
          <a:prstGeom prst="rect">
            <a:avLst/>
          </a:prstGeom>
          <a:noFill/>
        </p:spPr>
        <p:txBody>
          <a:bodyPr wrap="none" rtlCol="0">
            <a:spAutoFit/>
          </a:bodyPr>
          <a:lstStyle/>
          <a:p>
            <a:r>
              <a:rPr lang="fr-FR" b="1" dirty="0" smtClean="0">
                <a:solidFill>
                  <a:schemeClr val="accent6">
                    <a:lumMod val="75000"/>
                  </a:schemeClr>
                </a:solidFill>
                <a:latin typeface="Georgia"/>
                <a:ea typeface="Calibri"/>
                <a:cs typeface="Georgia"/>
                <a:sym typeface="Calibri"/>
              </a:rPr>
              <a:t>Important: </a:t>
            </a:r>
            <a:r>
              <a:rPr lang="fr" b="1" dirty="0" smtClean="0">
                <a:solidFill>
                  <a:schemeClr val="accent6">
                    <a:lumMod val="75000"/>
                  </a:schemeClr>
                </a:solidFill>
                <a:latin typeface="Georgia"/>
                <a:ea typeface="Calibri"/>
                <a:cs typeface="Georgia"/>
                <a:sym typeface="Calibri"/>
              </a:rPr>
              <a:t>En </a:t>
            </a:r>
            <a:r>
              <a:rPr lang="fr" b="1" dirty="0">
                <a:solidFill>
                  <a:schemeClr val="accent6">
                    <a:lumMod val="75000"/>
                  </a:schemeClr>
                </a:solidFill>
                <a:latin typeface="Georgia"/>
                <a:ea typeface="Calibri"/>
                <a:cs typeface="Georgia"/>
                <a:sym typeface="Calibri"/>
              </a:rPr>
              <a:t>aucun cas le dépôt de garantie ne peut servir pour régler les derniers </a:t>
            </a:r>
            <a:endParaRPr lang="fr-FR" b="1" dirty="0" smtClean="0">
              <a:solidFill>
                <a:schemeClr val="accent6">
                  <a:lumMod val="75000"/>
                </a:schemeClr>
              </a:solidFill>
              <a:latin typeface="Georgia"/>
              <a:ea typeface="Calibri"/>
              <a:cs typeface="Georgia"/>
              <a:sym typeface="Calibri"/>
            </a:endParaRPr>
          </a:p>
          <a:p>
            <a:r>
              <a:rPr lang="fr" b="1" dirty="0" smtClean="0">
                <a:solidFill>
                  <a:schemeClr val="accent6">
                    <a:lumMod val="75000"/>
                  </a:schemeClr>
                </a:solidFill>
                <a:latin typeface="Georgia"/>
                <a:ea typeface="Calibri"/>
                <a:cs typeface="Georgia"/>
                <a:sym typeface="Calibri"/>
              </a:rPr>
              <a:t>mois </a:t>
            </a:r>
            <a:r>
              <a:rPr lang="fr" b="1" dirty="0">
                <a:solidFill>
                  <a:schemeClr val="accent6">
                    <a:lumMod val="75000"/>
                  </a:schemeClr>
                </a:solidFill>
                <a:latin typeface="Georgia"/>
                <a:ea typeface="Calibri"/>
                <a:cs typeface="Georgia"/>
                <a:sym typeface="Calibri"/>
              </a:rPr>
              <a:t>de loyer.</a:t>
            </a:r>
            <a:r>
              <a:rPr lang="fr-FR" b="1" dirty="0">
                <a:solidFill>
                  <a:schemeClr val="accent6">
                    <a:lumMod val="75000"/>
                  </a:schemeClr>
                </a:solidFill>
                <a:latin typeface="Georgia"/>
                <a:ea typeface="Calibri"/>
                <a:cs typeface="Georgia"/>
                <a:sym typeface="Calibri"/>
              </a:rPr>
              <a:t> </a:t>
            </a:r>
            <a:endParaRPr lang="fr-FR" dirty="0">
              <a:solidFill>
                <a:schemeClr val="accent6">
                  <a:lumMod val="75000"/>
                </a:schemeClr>
              </a:solidFill>
            </a:endParaRPr>
          </a:p>
        </p:txBody>
      </p:sp>
      <p:pic>
        <p:nvPicPr>
          <p:cNvPr id="5" name="Image 4"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9" name="Image 8"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0" name="Image 9"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539" y="133700"/>
            <a:ext cx="8674823" cy="2785378"/>
          </a:xfrm>
          <a:prstGeom prst="rect">
            <a:avLst/>
          </a:prstGeom>
        </p:spPr>
        <p:txBody>
          <a:bodyPr wrap="square">
            <a:spAutoFit/>
          </a:bodyPr>
          <a:lstStyle/>
          <a:p>
            <a:pPr lvl="0">
              <a:buSzPts val="1800"/>
            </a:pPr>
            <a:r>
              <a:rPr lang="fr" sz="2100" b="1" dirty="0">
                <a:solidFill>
                  <a:srgbClr val="7C4A8B"/>
                </a:solidFill>
                <a:latin typeface="Chalkboard SE Regular"/>
                <a:ea typeface="Calibri"/>
                <a:cs typeface="Chalkboard SE Regular"/>
                <a:sym typeface="Calibri"/>
              </a:rPr>
              <a:t>5.2 Etat des lieux de </a:t>
            </a:r>
            <a:r>
              <a:rPr lang="fr" sz="2100" b="1" dirty="0" smtClean="0">
                <a:solidFill>
                  <a:srgbClr val="7C4A8B"/>
                </a:solidFill>
                <a:latin typeface="Chalkboard SE Regular"/>
                <a:ea typeface="Calibri"/>
                <a:cs typeface="Chalkboard SE Regular"/>
                <a:sym typeface="Calibri"/>
              </a:rPr>
              <a:t>sortie</a:t>
            </a:r>
          </a:p>
          <a:p>
            <a:pPr lvl="0">
              <a:buSzPts val="1800"/>
            </a:pPr>
            <a:endParaRPr lang="fr" sz="1600" dirty="0"/>
          </a:p>
          <a:p>
            <a:pPr lvl="0">
              <a:buSzPts val="1200"/>
            </a:pPr>
            <a:r>
              <a:rPr lang="fr" dirty="0">
                <a:latin typeface="Georgia"/>
                <a:ea typeface="Calibri"/>
                <a:cs typeface="Georgia"/>
                <a:sym typeface="Calibri"/>
              </a:rPr>
              <a:t>Celui-ci est établi avec le propriétaire ou un professionnel le jour de votre sortie du logement afin de constater d’éventuelles dégradations. Le logement doit en effet être rendu propre et sans dégradation. </a:t>
            </a:r>
          </a:p>
          <a:p>
            <a:pPr lvl="0">
              <a:buSzPts val="1200"/>
            </a:pPr>
            <a:endParaRPr lang="fr" dirty="0">
              <a:latin typeface="Georgia"/>
              <a:ea typeface="Calibri"/>
              <a:cs typeface="Georgia"/>
              <a:sym typeface="Calibri"/>
            </a:endParaRPr>
          </a:p>
          <a:p>
            <a:pPr marL="171450" lvl="0" indent="-171450">
              <a:buSzPts val="1200"/>
              <a:buFont typeface="Arial"/>
              <a:buChar char="-"/>
            </a:pPr>
            <a:r>
              <a:rPr lang="fr" dirty="0">
                <a:solidFill>
                  <a:schemeClr val="dk1"/>
                </a:solidFill>
                <a:latin typeface="Georgia"/>
                <a:ea typeface="Calibri"/>
                <a:cs typeface="Georgia"/>
                <a:sym typeface="Calibri"/>
              </a:rPr>
              <a:t>L’état des lieux de sortie permet </a:t>
            </a:r>
            <a:r>
              <a:rPr lang="fr" b="1" dirty="0">
                <a:solidFill>
                  <a:schemeClr val="dk1"/>
                </a:solidFill>
                <a:latin typeface="Georgia"/>
                <a:ea typeface="Calibri"/>
                <a:cs typeface="Georgia"/>
                <a:sym typeface="Calibri"/>
              </a:rPr>
              <a:t>de comparer l'état du logement au début et à la fin de la location </a:t>
            </a:r>
            <a:r>
              <a:rPr lang="fr" dirty="0">
                <a:solidFill>
                  <a:schemeClr val="dk1"/>
                </a:solidFill>
                <a:latin typeface="Georgia"/>
                <a:ea typeface="Calibri"/>
                <a:cs typeface="Georgia"/>
                <a:sym typeface="Calibri"/>
              </a:rPr>
              <a:t>et de déterminer, en cas de réparations nécessaires, celles qui incombent au propriétaire et/ou au locataire</a:t>
            </a:r>
            <a:r>
              <a:rPr lang="fr" dirty="0" smtClean="0">
                <a:solidFill>
                  <a:schemeClr val="dk1"/>
                </a:solidFill>
                <a:latin typeface="Georgia"/>
                <a:ea typeface="Calibri"/>
                <a:cs typeface="Georgia"/>
                <a:sym typeface="Calibri"/>
              </a:rPr>
              <a:t>.</a:t>
            </a:r>
            <a:endParaRPr lang="fr-FR" dirty="0" smtClean="0">
              <a:solidFill>
                <a:schemeClr val="dk1"/>
              </a:solidFill>
              <a:latin typeface="Georgia"/>
              <a:ea typeface="Calibri"/>
              <a:cs typeface="Georgia"/>
              <a:sym typeface="Calibri"/>
            </a:endParaRPr>
          </a:p>
          <a:p>
            <a:pPr lvl="0">
              <a:buSzPts val="1200"/>
            </a:pPr>
            <a:endParaRPr lang="fr" sz="1200" dirty="0">
              <a:latin typeface="Georgia"/>
              <a:cs typeface="Georgia"/>
            </a:endParaRPr>
          </a:p>
          <a:p>
            <a:pPr marL="171450" lvl="0" indent="-171450">
              <a:buSzPts val="1200"/>
              <a:buFont typeface="Arial"/>
              <a:buChar char="-"/>
            </a:pPr>
            <a:r>
              <a:rPr lang="fr" dirty="0">
                <a:latin typeface="Georgia"/>
                <a:ea typeface="Calibri"/>
                <a:cs typeface="Georgia"/>
                <a:sym typeface="Calibri"/>
              </a:rPr>
              <a:t>L’état des lieux de sortie doit être signé par le propriétaire et le locataire. Chacun en conserve un exemplaire identique</a:t>
            </a:r>
            <a:r>
              <a:rPr lang="fr" dirty="0" smtClean="0">
                <a:latin typeface="Georgia"/>
                <a:ea typeface="Calibri"/>
                <a:cs typeface="Georgia"/>
                <a:sym typeface="Calibri"/>
              </a:rPr>
              <a:t>.</a:t>
            </a:r>
            <a:endParaRPr lang="fr-FR" dirty="0" smtClean="0">
              <a:latin typeface="Georgia"/>
              <a:ea typeface="Calibri"/>
              <a:cs typeface="Georgia"/>
              <a:sym typeface="Calibri"/>
            </a:endParaRPr>
          </a:p>
          <a:p>
            <a:pPr lvl="0">
              <a:buSzPts val="1200"/>
            </a:pPr>
            <a:endParaRPr lang="fr" dirty="0">
              <a:latin typeface="Georgia"/>
              <a:ea typeface="Calibri"/>
              <a:cs typeface="Georgia"/>
              <a:sym typeface="Calibri"/>
            </a:endParaRPr>
          </a:p>
        </p:txBody>
      </p:sp>
      <p:pic>
        <p:nvPicPr>
          <p:cNvPr id="3" name="Image 2" descr="7-arrow.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087" y="3069232"/>
            <a:ext cx="606598" cy="529560"/>
          </a:xfrm>
          <a:prstGeom prst="rect">
            <a:avLst/>
          </a:prstGeom>
        </p:spPr>
      </p:pic>
      <p:sp>
        <p:nvSpPr>
          <p:cNvPr id="4" name="ZoneTexte 3"/>
          <p:cNvSpPr txBox="1"/>
          <p:nvPr/>
        </p:nvSpPr>
        <p:spPr>
          <a:xfrm>
            <a:off x="796161" y="3108370"/>
            <a:ext cx="7440310" cy="307777"/>
          </a:xfrm>
          <a:prstGeom prst="rect">
            <a:avLst/>
          </a:prstGeom>
          <a:noFill/>
        </p:spPr>
        <p:txBody>
          <a:bodyPr wrap="square" rtlCol="0">
            <a:spAutoFit/>
          </a:bodyPr>
          <a:lstStyle/>
          <a:p>
            <a:r>
              <a:rPr lang="fr" b="1" dirty="0">
                <a:solidFill>
                  <a:schemeClr val="accent6">
                    <a:lumMod val="75000"/>
                  </a:schemeClr>
                </a:solidFill>
                <a:latin typeface="Georgia"/>
                <a:ea typeface="Calibri"/>
                <a:cs typeface="Georgia"/>
                <a:sym typeface="Calibri"/>
              </a:rPr>
              <a:t>Vous devez restituer les clés et quitter le logement à l’issue de l’état des lieux.</a:t>
            </a:r>
            <a:r>
              <a:rPr lang="fr-FR" b="1" dirty="0">
                <a:solidFill>
                  <a:schemeClr val="accent6">
                    <a:lumMod val="75000"/>
                  </a:schemeClr>
                </a:solidFill>
                <a:latin typeface="Georgia"/>
                <a:ea typeface="Calibri"/>
                <a:cs typeface="Georgia"/>
                <a:sym typeface="Calibri"/>
              </a:rPr>
              <a:t> </a:t>
            </a:r>
            <a:endParaRPr lang="fr-FR" dirty="0">
              <a:solidFill>
                <a:schemeClr val="accent6">
                  <a:lumMod val="75000"/>
                </a:schemeClr>
              </a:solidFill>
            </a:endParaRPr>
          </a:p>
        </p:txBody>
      </p:sp>
      <p:pic>
        <p:nvPicPr>
          <p:cNvPr id="5" name="Image 4"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9" name="Image 8"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0" name="Image 9"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extLst>
      <p:ext uri="{BB962C8B-B14F-4D97-AF65-F5344CB8AC3E}">
        <p14:creationId xmlns:p14="http://schemas.microsoft.com/office/powerpoint/2010/main" val="9973271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476" y="173637"/>
            <a:ext cx="8482049" cy="600164"/>
          </a:xfrm>
          <a:prstGeom prst="rect">
            <a:avLst/>
          </a:prstGeom>
        </p:spPr>
        <p:txBody>
          <a:bodyPr wrap="square">
            <a:spAutoFit/>
          </a:bodyPr>
          <a:lstStyle/>
          <a:p>
            <a:pPr lvl="0">
              <a:buSzPts val="1800"/>
            </a:pPr>
            <a:r>
              <a:rPr lang="fr" sz="2100" b="1" dirty="0">
                <a:solidFill>
                  <a:srgbClr val="7C4A8B"/>
                </a:solidFill>
                <a:latin typeface="Chalkboard SE Regular"/>
                <a:ea typeface="Calibri"/>
                <a:cs typeface="Chalkboard SE Regular"/>
                <a:sym typeface="Calibri"/>
              </a:rPr>
              <a:t>5.3 Le remboursement du dépôt de </a:t>
            </a:r>
            <a:r>
              <a:rPr lang="fr" sz="2100" b="1" dirty="0" smtClean="0">
                <a:solidFill>
                  <a:srgbClr val="7C4A8B"/>
                </a:solidFill>
                <a:latin typeface="Chalkboard SE Regular"/>
                <a:ea typeface="Calibri"/>
                <a:cs typeface="Chalkboard SE Regular"/>
                <a:sym typeface="Calibri"/>
              </a:rPr>
              <a:t>garantie</a:t>
            </a:r>
          </a:p>
          <a:p>
            <a:pPr lvl="0">
              <a:buSzPts val="1800"/>
            </a:pPr>
            <a:endParaRPr lang="fr" sz="1200" dirty="0"/>
          </a:p>
        </p:txBody>
      </p:sp>
      <p:sp>
        <p:nvSpPr>
          <p:cNvPr id="4" name="Shape 224"/>
          <p:cNvSpPr txBox="1"/>
          <p:nvPr/>
        </p:nvSpPr>
        <p:spPr>
          <a:xfrm>
            <a:off x="772353" y="2784316"/>
            <a:ext cx="7956979" cy="738664"/>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fr" sz="1400" b="1" i="0" u="none" strike="noStrike" cap="none" dirty="0">
                <a:solidFill>
                  <a:schemeClr val="accent6">
                    <a:lumMod val="75000"/>
                  </a:schemeClr>
                </a:solidFill>
                <a:latin typeface="Georgia"/>
                <a:ea typeface="Calibri"/>
                <a:cs typeface="Georgia"/>
                <a:sym typeface="Calibri"/>
              </a:rPr>
              <a:t>Si nécessaire, pensez à conserver votre compte bancaire français pendant ce délai afin que la somme puisse y être transférée.</a:t>
            </a:r>
            <a:endParaRPr sz="1400" b="1" i="0" u="none" strike="noStrike" cap="none" dirty="0">
              <a:solidFill>
                <a:schemeClr val="accent6">
                  <a:lumMod val="75000"/>
                </a:schemeClr>
              </a:solidFill>
              <a:latin typeface="Georgia"/>
              <a:ea typeface="Calibri"/>
              <a:cs typeface="Georgia"/>
              <a:sym typeface="Calibri"/>
            </a:endParaRPr>
          </a:p>
          <a:p>
            <a:pPr marL="0" marR="0" lvl="0" indent="0" algn="l" rtl="0">
              <a:lnSpc>
                <a:spcPct val="100000"/>
              </a:lnSpc>
              <a:spcBef>
                <a:spcPts val="0"/>
              </a:spcBef>
              <a:spcAft>
                <a:spcPts val="0"/>
              </a:spcAft>
              <a:buNone/>
            </a:pPr>
            <a:endParaRPr sz="1400" b="0" i="0" u="none" strike="noStrike" cap="none" dirty="0">
              <a:solidFill>
                <a:srgbClr val="000000"/>
              </a:solidFill>
              <a:latin typeface="Arial"/>
              <a:ea typeface="Arial"/>
              <a:cs typeface="Arial"/>
              <a:sym typeface="Arial"/>
            </a:endParaRPr>
          </a:p>
        </p:txBody>
      </p:sp>
      <p:sp>
        <p:nvSpPr>
          <p:cNvPr id="5" name="ZoneTexte 4"/>
          <p:cNvSpPr txBox="1"/>
          <p:nvPr/>
        </p:nvSpPr>
        <p:spPr>
          <a:xfrm>
            <a:off x="189562" y="767615"/>
            <a:ext cx="8122734" cy="1600438"/>
          </a:xfrm>
          <a:prstGeom prst="rect">
            <a:avLst/>
          </a:prstGeom>
          <a:noFill/>
        </p:spPr>
        <p:txBody>
          <a:bodyPr wrap="square" rtlCol="0">
            <a:spAutoFit/>
          </a:bodyPr>
          <a:lstStyle/>
          <a:p>
            <a:pPr marL="285750" lvl="0" indent="-285750">
              <a:buSzPts val="1200"/>
              <a:buFont typeface="Arial"/>
              <a:buChar char="•"/>
            </a:pPr>
            <a:r>
              <a:rPr lang="fr" dirty="0">
                <a:latin typeface="Georgia"/>
                <a:ea typeface="Calibri"/>
                <a:cs typeface="Georgia"/>
                <a:sym typeface="Calibri"/>
              </a:rPr>
              <a:t>Si le propriétaire vous réclame des frais de remise en état du logement, ceux-ci doivent être justifiés devis ou factures à l’appui. Certains dégâts peuvent vous être imputables (trous dans les murs, dégradations, manque d’entretien…) mais en aucun cas l‘usure due à la vétusté du mobilier et des équipements.</a:t>
            </a:r>
            <a:endParaRPr lang="fr-FR" dirty="0">
              <a:latin typeface="Georgia"/>
              <a:ea typeface="Calibri"/>
              <a:cs typeface="Georgia"/>
              <a:sym typeface="Calibri"/>
            </a:endParaRPr>
          </a:p>
          <a:p>
            <a:pPr lvl="0">
              <a:buSzPts val="1200"/>
            </a:pPr>
            <a:endParaRPr lang="fr" dirty="0">
              <a:latin typeface="Georgia"/>
              <a:ea typeface="Calibri"/>
              <a:cs typeface="Georgia"/>
              <a:sym typeface="Calibri"/>
            </a:endParaRPr>
          </a:p>
          <a:p>
            <a:pPr marL="285750" lvl="0" indent="-285750">
              <a:buSzPts val="1200"/>
              <a:buFont typeface="Arial"/>
              <a:buChar char="•"/>
            </a:pPr>
            <a:r>
              <a:rPr lang="fr" dirty="0">
                <a:solidFill>
                  <a:schemeClr val="dk1"/>
                </a:solidFill>
                <a:latin typeface="Georgia"/>
                <a:ea typeface="Calibri"/>
                <a:cs typeface="Georgia"/>
                <a:sym typeface="Calibri"/>
              </a:rPr>
              <a:t>Si l’état des lieux de sortie est conforme à celui d’entrée, le délai de restitution du dépôt de garantie est réduit à 1 mois. Sinon, il doit vous être restitué dans les 2 mois qui suivent le départ.</a:t>
            </a:r>
            <a:endParaRPr lang="fr" sz="1200" dirty="0">
              <a:latin typeface="Georgia"/>
              <a:cs typeface="Georgia"/>
            </a:endParaRPr>
          </a:p>
        </p:txBody>
      </p:sp>
      <p:pic>
        <p:nvPicPr>
          <p:cNvPr id="6" name="Image 5" descr="7-arrow.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998" y="2747023"/>
            <a:ext cx="606598" cy="529560"/>
          </a:xfrm>
          <a:prstGeom prst="rect">
            <a:avLst/>
          </a:prstGeom>
        </p:spPr>
      </p:pic>
      <p:pic>
        <p:nvPicPr>
          <p:cNvPr id="7" name="Image 6"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0" name="Image 9"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1" name="Image 10"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extLst>
      <p:ext uri="{BB962C8B-B14F-4D97-AF65-F5344CB8AC3E}">
        <p14:creationId xmlns:p14="http://schemas.microsoft.com/office/powerpoint/2010/main" val="33253051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Shape 229"/>
          <p:cNvSpPr txBox="1"/>
          <p:nvPr/>
        </p:nvSpPr>
        <p:spPr>
          <a:xfrm>
            <a:off x="221955" y="169161"/>
            <a:ext cx="8182802" cy="3043454"/>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fr" sz="2100" b="1" i="0" u="none" strike="noStrike" cap="none" dirty="0" smtClean="0">
                <a:solidFill>
                  <a:schemeClr val="accent6">
                    <a:lumMod val="75000"/>
                  </a:schemeClr>
                </a:solidFill>
                <a:latin typeface="Chalkboard SE Regular"/>
                <a:ea typeface="Calibri"/>
                <a:cs typeface="Chalkboard SE Regular"/>
                <a:sym typeface="Calibri"/>
              </a:rPr>
              <a:t>5.</a:t>
            </a:r>
            <a:r>
              <a:rPr lang="fr-FR" sz="2100" b="1" i="0" u="none" strike="noStrike" cap="none" dirty="0" smtClean="0">
                <a:solidFill>
                  <a:schemeClr val="accent6">
                    <a:lumMod val="75000"/>
                  </a:schemeClr>
                </a:solidFill>
                <a:latin typeface="Chalkboard SE Regular"/>
                <a:ea typeface="Calibri"/>
                <a:cs typeface="Chalkboard SE Regular"/>
                <a:sym typeface="Calibri"/>
              </a:rPr>
              <a:t>4</a:t>
            </a:r>
            <a:r>
              <a:rPr lang="fr" sz="2100" b="1" i="0" u="none" strike="noStrike" cap="none" dirty="0" smtClean="0">
                <a:solidFill>
                  <a:schemeClr val="accent6">
                    <a:lumMod val="75000"/>
                  </a:schemeClr>
                </a:solidFill>
                <a:latin typeface="Chalkboard SE Regular"/>
                <a:ea typeface="Calibri"/>
                <a:cs typeface="Chalkboard SE Regular"/>
                <a:sym typeface="Calibri"/>
              </a:rPr>
              <a:t> </a:t>
            </a:r>
            <a:r>
              <a:rPr lang="fr" sz="2100" b="1" i="0" u="none" strike="noStrike" cap="none" dirty="0">
                <a:solidFill>
                  <a:schemeClr val="accent6">
                    <a:lumMod val="75000"/>
                  </a:schemeClr>
                </a:solidFill>
                <a:latin typeface="Chalkboard SE Regular"/>
                <a:ea typeface="Calibri"/>
                <a:cs typeface="Chalkboard SE Regular"/>
                <a:sym typeface="Calibri"/>
              </a:rPr>
              <a:t>Ne pas oublier avant de </a:t>
            </a:r>
            <a:r>
              <a:rPr lang="fr" sz="2100" b="1" i="0" u="none" strike="noStrike" cap="none" dirty="0" smtClean="0">
                <a:solidFill>
                  <a:schemeClr val="accent6">
                    <a:lumMod val="75000"/>
                  </a:schemeClr>
                </a:solidFill>
                <a:latin typeface="Chalkboard SE Regular"/>
                <a:ea typeface="Calibri"/>
                <a:cs typeface="Chalkboard SE Regular"/>
                <a:sym typeface="Calibri"/>
              </a:rPr>
              <a:t>partir</a:t>
            </a:r>
            <a:endParaRPr lang="fr-FR" sz="2100" b="1" i="0" u="none" strike="noStrike" cap="none" dirty="0" smtClean="0">
              <a:solidFill>
                <a:schemeClr val="accent6">
                  <a:lumMod val="75000"/>
                </a:schemeClr>
              </a:solidFill>
              <a:latin typeface="Chalkboard SE Regular"/>
              <a:ea typeface="Calibri"/>
              <a:cs typeface="Chalkboard SE Regular"/>
              <a:sym typeface="Calibri"/>
            </a:endParaRPr>
          </a:p>
          <a:p>
            <a:pPr marL="0" marR="0" lvl="0" indent="0" algn="l" rtl="0">
              <a:lnSpc>
                <a:spcPct val="100000"/>
              </a:lnSpc>
              <a:spcBef>
                <a:spcPts val="0"/>
              </a:spcBef>
              <a:spcAft>
                <a:spcPts val="0"/>
              </a:spcAft>
              <a:buClr>
                <a:srgbClr val="000000"/>
              </a:buClr>
              <a:buSzPts val="2100"/>
              <a:buFont typeface="Arial"/>
              <a:buNone/>
            </a:pPr>
            <a:endParaRPr sz="1000" b="1" i="0" u="none" strike="noStrike" cap="none" dirty="0">
              <a:solidFill>
                <a:srgbClr val="7030A0"/>
              </a:solidFill>
              <a:latin typeface="Calibri"/>
              <a:ea typeface="Calibri"/>
              <a:cs typeface="Calibri"/>
              <a:sym typeface="Calibri"/>
            </a:endParaRPr>
          </a:p>
          <a:p>
            <a:pPr marL="215900" marR="0" lvl="0" indent="-215900" algn="l" rtl="0">
              <a:lnSpc>
                <a:spcPct val="100000"/>
              </a:lnSpc>
              <a:spcBef>
                <a:spcPts val="0"/>
              </a:spcBef>
              <a:spcAft>
                <a:spcPts val="0"/>
              </a:spcAft>
              <a:buClr>
                <a:srgbClr val="000000"/>
              </a:buClr>
              <a:buSzPts val="1400"/>
              <a:buFont typeface="Noto Sans Symbols"/>
              <a:buChar char="✓"/>
            </a:pPr>
            <a:r>
              <a:rPr lang="fr" b="0" i="0" u="none" strike="noStrike" cap="none" dirty="0">
                <a:solidFill>
                  <a:srgbClr val="000000"/>
                </a:solidFill>
                <a:latin typeface="Georgia"/>
                <a:ea typeface="Calibri"/>
                <a:cs typeface="Georgia"/>
                <a:sym typeface="Calibri"/>
              </a:rPr>
              <a:t>Indiquer votre nouvelle adresse à votre propriétaire ou votre </a:t>
            </a:r>
            <a:r>
              <a:rPr lang="fr" b="0" i="0" u="none" strike="noStrike" cap="none" dirty="0" smtClean="0">
                <a:solidFill>
                  <a:srgbClr val="000000"/>
                </a:solidFill>
                <a:latin typeface="Georgia"/>
                <a:ea typeface="Calibri"/>
                <a:cs typeface="Georgia"/>
                <a:sym typeface="Calibri"/>
              </a:rPr>
              <a:t>agence</a:t>
            </a:r>
            <a:r>
              <a:rPr lang="fr-FR" b="0" i="0" u="none" strike="noStrike" cap="none" dirty="0" smtClean="0">
                <a:solidFill>
                  <a:srgbClr val="000000"/>
                </a:solidFill>
                <a:latin typeface="Georgia"/>
                <a:ea typeface="Calibri"/>
                <a:cs typeface="Georgia"/>
                <a:sym typeface="Calibri"/>
              </a:rPr>
              <a:t> immobilière</a:t>
            </a:r>
            <a:r>
              <a:rPr lang="fr" b="0" i="0" u="none" strike="noStrike" cap="none" dirty="0" smtClean="0">
                <a:solidFill>
                  <a:srgbClr val="000000"/>
                </a:solidFill>
                <a:latin typeface="Georgia"/>
                <a:ea typeface="Calibri"/>
                <a:cs typeface="Georgia"/>
                <a:sym typeface="Calibri"/>
              </a:rPr>
              <a:t> </a:t>
            </a:r>
            <a:r>
              <a:rPr lang="fr" b="0" i="0" u="none" strike="noStrike" cap="none" dirty="0">
                <a:solidFill>
                  <a:srgbClr val="000000"/>
                </a:solidFill>
                <a:latin typeface="Georgia"/>
                <a:ea typeface="Calibri"/>
                <a:cs typeface="Georgia"/>
                <a:sym typeface="Calibri"/>
              </a:rPr>
              <a:t>lorsque vous quittez le </a:t>
            </a:r>
            <a:r>
              <a:rPr lang="fr" b="0" i="0" u="none" strike="noStrike" cap="none" dirty="0" smtClean="0">
                <a:solidFill>
                  <a:srgbClr val="000000"/>
                </a:solidFill>
                <a:latin typeface="Georgia"/>
                <a:ea typeface="Calibri"/>
                <a:cs typeface="Georgia"/>
                <a:sym typeface="Calibri"/>
              </a:rPr>
              <a:t>logement</a:t>
            </a:r>
            <a:endParaRPr lang="fr-FR" b="0" i="0" u="none" strike="noStrike" cap="none" dirty="0" smtClean="0">
              <a:solidFill>
                <a:srgbClr val="000000"/>
              </a:solidFill>
              <a:latin typeface="Georgia"/>
              <a:ea typeface="Calibri"/>
              <a:cs typeface="Georgia"/>
              <a:sym typeface="Calibri"/>
            </a:endParaRPr>
          </a:p>
          <a:p>
            <a:pPr marR="0" lvl="0" algn="l" rtl="0">
              <a:lnSpc>
                <a:spcPct val="100000"/>
              </a:lnSpc>
              <a:spcBef>
                <a:spcPts val="0"/>
              </a:spcBef>
              <a:spcAft>
                <a:spcPts val="0"/>
              </a:spcAft>
              <a:buClr>
                <a:srgbClr val="000000"/>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rgbClr val="000000"/>
              </a:buClr>
              <a:buSzPts val="1400"/>
              <a:buFont typeface="Noto Sans Symbols"/>
              <a:buChar char="✓"/>
            </a:pPr>
            <a:r>
              <a:rPr lang="fr" b="0" i="0" u="none" strike="noStrike" cap="none" dirty="0">
                <a:solidFill>
                  <a:srgbClr val="000000"/>
                </a:solidFill>
                <a:latin typeface="Georgia"/>
                <a:ea typeface="Calibri"/>
                <a:cs typeface="Georgia"/>
                <a:sym typeface="Calibri"/>
              </a:rPr>
              <a:t>Pensez à la réexpédition et au suivi de votre courrier </a:t>
            </a:r>
            <a:r>
              <a:rPr lang="fr" b="0" i="0" u="none" strike="noStrike" cap="none" dirty="0" smtClean="0">
                <a:solidFill>
                  <a:srgbClr val="000000"/>
                </a:solidFill>
                <a:latin typeface="Georgia"/>
                <a:ea typeface="Calibri"/>
                <a:cs typeface="Georgia"/>
                <a:sym typeface="Calibri"/>
              </a:rPr>
              <a:t>postal</a:t>
            </a:r>
            <a:endParaRPr lang="fr-FR" b="0" i="0" u="none" strike="noStrike" cap="none" dirty="0" smtClean="0">
              <a:solidFill>
                <a:srgbClr val="000000"/>
              </a:solidFill>
              <a:latin typeface="Georgia"/>
              <a:ea typeface="Calibri"/>
              <a:cs typeface="Georgia"/>
              <a:sym typeface="Calibri"/>
            </a:endParaRPr>
          </a:p>
          <a:p>
            <a:pPr marR="0" lvl="0" algn="l" rtl="0">
              <a:lnSpc>
                <a:spcPct val="100000"/>
              </a:lnSpc>
              <a:spcBef>
                <a:spcPts val="0"/>
              </a:spcBef>
              <a:spcAft>
                <a:spcPts val="0"/>
              </a:spcAft>
              <a:buClr>
                <a:srgbClr val="000000"/>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rgbClr val="000000"/>
              </a:buClr>
              <a:buSzPts val="1400"/>
              <a:buFont typeface="Noto Sans Symbols"/>
              <a:buChar char="✓"/>
            </a:pPr>
            <a:r>
              <a:rPr lang="fr" b="0" i="0" u="none" strike="noStrike" cap="none" dirty="0" smtClean="0">
                <a:solidFill>
                  <a:srgbClr val="000000"/>
                </a:solidFill>
                <a:latin typeface="Georgia"/>
                <a:ea typeface="Calibri"/>
                <a:cs typeface="Georgia"/>
                <a:sym typeface="Calibri"/>
              </a:rPr>
              <a:t>Résiliez</a:t>
            </a:r>
            <a:r>
              <a:rPr lang="fr-FR" b="0" i="0" u="none" strike="noStrike" cap="none" dirty="0" smtClean="0">
                <a:solidFill>
                  <a:srgbClr val="000000"/>
                </a:solidFill>
                <a:latin typeface="Georgia"/>
                <a:ea typeface="Calibri"/>
                <a:cs typeface="Georgia"/>
                <a:sym typeface="Calibri"/>
              </a:rPr>
              <a:t> ou faites migrer</a:t>
            </a:r>
            <a:r>
              <a:rPr lang="fr" b="0" i="0" u="none" strike="noStrike" cap="none" dirty="0" smtClean="0">
                <a:solidFill>
                  <a:srgbClr val="000000"/>
                </a:solidFill>
                <a:latin typeface="Georgia"/>
                <a:ea typeface="Calibri"/>
                <a:cs typeface="Georgia"/>
                <a:sym typeface="Calibri"/>
              </a:rPr>
              <a:t> </a:t>
            </a:r>
            <a:r>
              <a:rPr lang="fr" b="0" i="0" u="none" strike="noStrike" cap="none" dirty="0">
                <a:solidFill>
                  <a:srgbClr val="000000"/>
                </a:solidFill>
                <a:latin typeface="Georgia"/>
                <a:ea typeface="Calibri"/>
                <a:cs typeface="Georgia"/>
                <a:sym typeface="Calibri"/>
              </a:rPr>
              <a:t>vos différents abonnements (électricité, gaz, internet, téléphone) ainsi que votre assurance </a:t>
            </a:r>
            <a:r>
              <a:rPr lang="fr" b="0" i="0" u="none" strike="noStrike" cap="none" dirty="0" smtClean="0">
                <a:solidFill>
                  <a:srgbClr val="000000"/>
                </a:solidFill>
                <a:latin typeface="Georgia"/>
                <a:ea typeface="Calibri"/>
                <a:cs typeface="Georgia"/>
                <a:sym typeface="Calibri"/>
              </a:rPr>
              <a:t>habitation</a:t>
            </a:r>
            <a:endParaRPr lang="fr-FR" b="0" i="0" u="none" strike="noStrike" cap="none" dirty="0" smtClean="0">
              <a:solidFill>
                <a:srgbClr val="000000"/>
              </a:solidFill>
              <a:latin typeface="Georgia"/>
              <a:ea typeface="Calibri"/>
              <a:cs typeface="Georgia"/>
              <a:sym typeface="Calibri"/>
            </a:endParaRPr>
          </a:p>
          <a:p>
            <a:pPr marR="0" lvl="0" algn="l" rtl="0">
              <a:lnSpc>
                <a:spcPct val="100000"/>
              </a:lnSpc>
              <a:spcBef>
                <a:spcPts val="0"/>
              </a:spcBef>
              <a:spcAft>
                <a:spcPts val="0"/>
              </a:spcAft>
              <a:buClr>
                <a:srgbClr val="000000"/>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rgbClr val="000000"/>
              </a:buClr>
              <a:buSzPts val="1400"/>
              <a:buFont typeface="Noto Sans Symbols"/>
              <a:buChar char="✓"/>
            </a:pPr>
            <a:r>
              <a:rPr lang="fr" b="0" i="0" u="none" strike="noStrike" cap="none" dirty="0">
                <a:solidFill>
                  <a:srgbClr val="000000"/>
                </a:solidFill>
                <a:latin typeface="Georgia"/>
                <a:ea typeface="Calibri"/>
                <a:cs typeface="Georgia"/>
                <a:sym typeface="Calibri"/>
              </a:rPr>
              <a:t>Aviser votre centre des impôts de votre nouvelle </a:t>
            </a:r>
            <a:r>
              <a:rPr lang="fr" b="0" i="0" u="none" strike="noStrike" cap="none" dirty="0" smtClean="0">
                <a:solidFill>
                  <a:srgbClr val="000000"/>
                </a:solidFill>
                <a:latin typeface="Georgia"/>
                <a:ea typeface="Calibri"/>
                <a:cs typeface="Georgia"/>
                <a:sym typeface="Calibri"/>
              </a:rPr>
              <a:t>adresse</a:t>
            </a:r>
            <a:endParaRPr lang="fr-FR" b="0" i="0" u="none" strike="noStrike" cap="none" dirty="0" smtClean="0">
              <a:solidFill>
                <a:srgbClr val="000000"/>
              </a:solidFill>
              <a:latin typeface="Georgia"/>
              <a:ea typeface="Calibri"/>
              <a:cs typeface="Georgia"/>
              <a:sym typeface="Calibri"/>
            </a:endParaRPr>
          </a:p>
          <a:p>
            <a:pPr marR="0" lvl="0" algn="l" rtl="0">
              <a:lnSpc>
                <a:spcPct val="100000"/>
              </a:lnSpc>
              <a:spcBef>
                <a:spcPts val="0"/>
              </a:spcBef>
              <a:spcAft>
                <a:spcPts val="0"/>
              </a:spcAft>
              <a:buClr>
                <a:srgbClr val="000000"/>
              </a:buClr>
              <a:buSzPts val="1400"/>
            </a:pPr>
            <a:endParaRPr b="0" i="0" u="none" strike="noStrike" cap="none" dirty="0">
              <a:solidFill>
                <a:srgbClr val="000000"/>
              </a:solidFill>
              <a:latin typeface="Georgia"/>
              <a:ea typeface="Calibri"/>
              <a:cs typeface="Georgia"/>
              <a:sym typeface="Calibri"/>
            </a:endParaRPr>
          </a:p>
          <a:p>
            <a:pPr marL="215900" marR="0" lvl="0" indent="-215900" algn="l" rtl="0">
              <a:lnSpc>
                <a:spcPct val="100000"/>
              </a:lnSpc>
              <a:spcBef>
                <a:spcPts val="0"/>
              </a:spcBef>
              <a:spcAft>
                <a:spcPts val="0"/>
              </a:spcAft>
              <a:buClr>
                <a:srgbClr val="000000"/>
              </a:buClr>
              <a:buSzPts val="1400"/>
              <a:buFont typeface="Noto Sans Symbols"/>
              <a:buChar char="✓"/>
            </a:pPr>
            <a:r>
              <a:rPr lang="fr" b="0" i="0" u="none" strike="noStrike" cap="none" dirty="0">
                <a:solidFill>
                  <a:srgbClr val="000000"/>
                </a:solidFill>
                <a:latin typeface="Georgia"/>
                <a:ea typeface="Calibri"/>
                <a:cs typeface="Georgia"/>
                <a:sym typeface="Calibri"/>
              </a:rPr>
              <a:t>Pour les ressortissants hors Union Européenne, si vous déménagez dans une autre ville de France, vous devez prévenir la Préfecture de votre nouvelle </a:t>
            </a:r>
            <a:r>
              <a:rPr lang="fr" b="0" i="0" u="none" strike="noStrike" cap="none" dirty="0" smtClean="0">
                <a:solidFill>
                  <a:srgbClr val="000000"/>
                </a:solidFill>
                <a:latin typeface="Georgia"/>
                <a:ea typeface="Calibri"/>
                <a:cs typeface="Georgia"/>
                <a:sym typeface="Calibri"/>
              </a:rPr>
              <a:t>localité</a:t>
            </a:r>
            <a:endParaRPr lang="fr-FR" b="0" i="0" u="none" strike="noStrike" cap="none" dirty="0" smtClean="0">
              <a:solidFill>
                <a:srgbClr val="000000"/>
              </a:solidFill>
              <a:latin typeface="Georgia"/>
              <a:ea typeface="Calibri"/>
              <a:cs typeface="Georgia"/>
              <a:sym typeface="Calibri"/>
            </a:endParaRPr>
          </a:p>
          <a:p>
            <a:pPr marR="0" lvl="0" algn="l" rtl="0">
              <a:lnSpc>
                <a:spcPct val="100000"/>
              </a:lnSpc>
              <a:spcBef>
                <a:spcPts val="0"/>
              </a:spcBef>
              <a:spcAft>
                <a:spcPts val="0"/>
              </a:spcAft>
              <a:buClr>
                <a:srgbClr val="000000"/>
              </a:buClr>
              <a:buSzPts val="1400"/>
            </a:pPr>
            <a:endParaRPr sz="1100" b="0" i="0" u="none" strike="noStrike" cap="none" dirty="0">
              <a:solidFill>
                <a:srgbClr val="000000"/>
              </a:solidFill>
              <a:latin typeface="Arial"/>
              <a:ea typeface="Arial"/>
              <a:cs typeface="Arial"/>
              <a:sym typeface="Arial"/>
            </a:endParaRPr>
          </a:p>
          <a:p>
            <a:pPr marL="215900" marR="0" lvl="0" indent="-127000" algn="l" rtl="0">
              <a:lnSpc>
                <a:spcPct val="100000"/>
              </a:lnSpc>
              <a:spcBef>
                <a:spcPts val="0"/>
              </a:spcBef>
              <a:spcAft>
                <a:spcPts val="0"/>
              </a:spcAft>
              <a:buClr>
                <a:schemeClr val="dk1"/>
              </a:buClr>
              <a:buSzPts val="1400"/>
              <a:buFont typeface="Noto Sans Symbols"/>
              <a:buNone/>
            </a:pPr>
            <a:endParaRPr sz="14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Calibri"/>
              <a:ea typeface="Calibri"/>
              <a:cs typeface="Calibri"/>
              <a:sym typeface="Calibri"/>
            </a:endParaRPr>
          </a:p>
        </p:txBody>
      </p:sp>
      <p:sp>
        <p:nvSpPr>
          <p:cNvPr id="231" name="Shape 231"/>
          <p:cNvSpPr txBox="1"/>
          <p:nvPr/>
        </p:nvSpPr>
        <p:spPr>
          <a:xfrm>
            <a:off x="867386" y="3521781"/>
            <a:ext cx="7662907" cy="52322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fr" sz="1300" b="1" i="0" u="sng" strike="noStrike" cap="none" dirty="0">
                <a:solidFill>
                  <a:schemeClr val="accent6">
                    <a:lumMod val="75000"/>
                  </a:schemeClr>
                </a:solidFill>
                <a:latin typeface="Georgia"/>
                <a:ea typeface="Calibri"/>
                <a:cs typeface="Georgia"/>
                <a:sym typeface="Calibri"/>
                <a:hlinkClick r:id="rId3"/>
              </a:rPr>
              <a:t>Contactez votre Centre de Services EURAXESS</a:t>
            </a:r>
            <a:r>
              <a:rPr lang="fr" sz="1300" b="1" i="0" u="none" strike="noStrike" cap="none" dirty="0">
                <a:solidFill>
                  <a:schemeClr val="accent6">
                    <a:lumMod val="75000"/>
                  </a:schemeClr>
                </a:solidFill>
                <a:latin typeface="Georgia"/>
                <a:ea typeface="Calibri"/>
                <a:cs typeface="Georgia"/>
                <a:sym typeface="Calibri"/>
              </a:rPr>
              <a:t> quelques semaines avant votre départ si vous </a:t>
            </a:r>
            <a:r>
              <a:rPr lang="fr-FR" sz="1300" b="1" dirty="0" smtClean="0">
                <a:solidFill>
                  <a:schemeClr val="accent6">
                    <a:lumMod val="75000"/>
                  </a:schemeClr>
                </a:solidFill>
                <a:latin typeface="Georgia"/>
                <a:ea typeface="Calibri"/>
                <a:cs typeface="Georgia"/>
                <a:sym typeface="Calibri"/>
              </a:rPr>
              <a:t>souhaitez </a:t>
            </a:r>
            <a:r>
              <a:rPr lang="fr" sz="1300" b="1" i="0" u="none" strike="noStrike" cap="none" dirty="0" smtClean="0">
                <a:solidFill>
                  <a:schemeClr val="accent6">
                    <a:lumMod val="75000"/>
                  </a:schemeClr>
                </a:solidFill>
                <a:latin typeface="Georgia"/>
                <a:ea typeface="Calibri"/>
                <a:cs typeface="Georgia"/>
                <a:sym typeface="Calibri"/>
              </a:rPr>
              <a:t>être orient</a:t>
            </a:r>
            <a:r>
              <a:rPr lang="fr-FR" sz="1300" b="1" i="0" u="none" strike="noStrike" cap="none" dirty="0" err="1" smtClean="0">
                <a:solidFill>
                  <a:schemeClr val="accent6">
                    <a:lumMod val="75000"/>
                  </a:schemeClr>
                </a:solidFill>
                <a:latin typeface="Georgia"/>
                <a:ea typeface="Calibri"/>
                <a:cs typeface="Georgia"/>
                <a:sym typeface="Calibri"/>
              </a:rPr>
              <a:t>é</a:t>
            </a:r>
            <a:r>
              <a:rPr lang="fr" sz="1300" b="1" i="0" u="none" strike="noStrike" cap="none" dirty="0" smtClean="0">
                <a:solidFill>
                  <a:schemeClr val="accent6">
                    <a:lumMod val="75000"/>
                  </a:schemeClr>
                </a:solidFill>
                <a:latin typeface="Georgia"/>
                <a:ea typeface="Calibri"/>
                <a:cs typeface="Georgia"/>
                <a:sym typeface="Calibri"/>
              </a:rPr>
              <a:t> </a:t>
            </a:r>
            <a:r>
              <a:rPr lang="fr" sz="1300" b="1" i="0" u="none" strike="noStrike" cap="none" dirty="0">
                <a:solidFill>
                  <a:schemeClr val="accent6">
                    <a:lumMod val="75000"/>
                  </a:schemeClr>
                </a:solidFill>
                <a:latin typeface="Georgia"/>
                <a:ea typeface="Calibri"/>
                <a:cs typeface="Georgia"/>
                <a:sym typeface="Calibri"/>
              </a:rPr>
              <a:t>dans vos démarches de départ.</a:t>
            </a:r>
            <a:endParaRPr sz="1300" b="1" i="0" u="none" strike="noStrike" cap="none" dirty="0">
              <a:solidFill>
                <a:schemeClr val="accent6">
                  <a:lumMod val="75000"/>
                </a:schemeClr>
              </a:solidFill>
              <a:latin typeface="Georgia"/>
              <a:ea typeface="Calibri"/>
              <a:cs typeface="Georgia"/>
              <a:sym typeface="Calibri"/>
            </a:endParaRPr>
          </a:p>
        </p:txBody>
      </p:sp>
      <p:pic>
        <p:nvPicPr>
          <p:cNvPr id="5" name="Image 4" descr="7-arrow.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2779" y="3457778"/>
            <a:ext cx="606598" cy="529560"/>
          </a:xfrm>
          <a:prstGeom prst="rect">
            <a:avLst/>
          </a:prstGeom>
        </p:spPr>
      </p:pic>
      <p:pic>
        <p:nvPicPr>
          <p:cNvPr id="6" name="Image 5" descr="18-arrow.png">
            <a:hlinkClick r:id="" action="ppaction://hlinkshowjump?jump=nextslide"/>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9" name="Image 8" descr="iconmonstr-home-5-240.png">
            <a:hlinkClick r:id="rId6" action="ppaction://hlinksldjump"/>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0" name="Image 9" descr="18-arrow.png">
            <a:hlinkClick r:id="" action="ppaction://hlinkshowjump?jump=previousslide"/>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1559" y="190394"/>
            <a:ext cx="8606785" cy="1954381"/>
          </a:xfrm>
          <a:prstGeom prst="rect">
            <a:avLst/>
          </a:prstGeom>
        </p:spPr>
        <p:txBody>
          <a:bodyPr wrap="square">
            <a:spAutoFit/>
          </a:bodyPr>
          <a:lstStyle/>
          <a:p>
            <a:pPr lvl="0">
              <a:buSzPts val="2100"/>
            </a:pPr>
            <a:r>
              <a:rPr lang="fr-FR" sz="2100" b="1" dirty="0">
                <a:solidFill>
                  <a:srgbClr val="7C4A8B"/>
                </a:solidFill>
                <a:latin typeface="Chalkboard SE Regular"/>
                <a:ea typeface="Calibri"/>
                <a:cs typeface="Chalkboard SE Regular"/>
                <a:sym typeface="Calibri"/>
              </a:rPr>
              <a:t>5.5 En cas de </a:t>
            </a:r>
            <a:r>
              <a:rPr lang="fr-FR" sz="2100" b="1" dirty="0" smtClean="0">
                <a:solidFill>
                  <a:srgbClr val="7C4A8B"/>
                </a:solidFill>
                <a:latin typeface="Chalkboard SE Regular"/>
                <a:ea typeface="Calibri"/>
                <a:cs typeface="Chalkboard SE Regular"/>
                <a:sym typeface="Calibri"/>
              </a:rPr>
              <a:t>litige</a:t>
            </a:r>
          </a:p>
          <a:p>
            <a:pPr lvl="0">
              <a:buSzPts val="2100"/>
            </a:pPr>
            <a:endParaRPr lang="fr-FR" sz="1600" dirty="0"/>
          </a:p>
          <a:p>
            <a:pPr marL="285750" lvl="0" indent="-285750">
              <a:buSzPts val="1400"/>
              <a:buFont typeface="Arial"/>
              <a:buChar char="•"/>
            </a:pPr>
            <a:r>
              <a:rPr lang="fr-FR" dirty="0">
                <a:latin typeface="Georgia"/>
                <a:ea typeface="Calibri"/>
                <a:cs typeface="Georgia"/>
                <a:sym typeface="Calibri"/>
              </a:rPr>
              <a:t>Pour tout conseil, vous pouvez vous adresser à l’ANIL (Agence nationale pour l’Information sur le Logement) ou contacter près de chez vous un conseiller de l’ADIL (Agence Départementale pour l’Information sur le Logement).</a:t>
            </a:r>
            <a:endParaRPr lang="fr-FR" dirty="0">
              <a:latin typeface="Georgia"/>
              <a:ea typeface="Calibri"/>
              <a:cs typeface="Georgia"/>
            </a:endParaRPr>
          </a:p>
          <a:p>
            <a:pPr marL="285750" lvl="0" indent="-285750">
              <a:buSzPts val="1400"/>
              <a:buFont typeface="Arial"/>
              <a:buChar char="•"/>
            </a:pPr>
            <a:endParaRPr lang="fr-FR" dirty="0">
              <a:latin typeface="Georgia"/>
              <a:ea typeface="Calibri"/>
              <a:cs typeface="Georgia"/>
              <a:sym typeface="Calibri"/>
            </a:endParaRPr>
          </a:p>
          <a:p>
            <a:pPr marL="285750" lvl="0" indent="-285750">
              <a:buSzPts val="1400"/>
              <a:buFont typeface="Arial"/>
              <a:buChar char="•"/>
            </a:pPr>
            <a:r>
              <a:rPr lang="fr-FR" dirty="0">
                <a:latin typeface="Georgia"/>
                <a:ea typeface="Calibri"/>
                <a:cs typeface="Georgia"/>
                <a:sym typeface="Calibri"/>
              </a:rPr>
              <a:t>Votre Centre de Services EURAXESS peut vous orienter vers les organismes d’aide et d’assistance de votre ville (associations d’aide juridique, médiateur…). </a:t>
            </a:r>
            <a:endParaRPr lang="fr-FR" dirty="0">
              <a:latin typeface="Georgia"/>
              <a:ea typeface="Calibri"/>
              <a:cs typeface="Georgia"/>
            </a:endParaRPr>
          </a:p>
        </p:txBody>
      </p:sp>
      <p:pic>
        <p:nvPicPr>
          <p:cNvPr id="3" name="Image 2" descr="18-arrow.png">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6" name="Image 5" descr="iconmonstr-home-5-240.png">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7" name="Image 6" descr="18-arrow.png">
            <a:hlinkClick r:id="" action="ppaction://hlinkshowjump?jump=previous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extLst>
      <p:ext uri="{BB962C8B-B14F-4D97-AF65-F5344CB8AC3E}">
        <p14:creationId xmlns:p14="http://schemas.microsoft.com/office/powerpoint/2010/main" val="129475638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Shape 236"/>
          <p:cNvSpPr txBox="1"/>
          <p:nvPr/>
        </p:nvSpPr>
        <p:spPr>
          <a:xfrm>
            <a:off x="1017857" y="293405"/>
            <a:ext cx="7261197" cy="392415"/>
          </a:xfrm>
          <a:prstGeom prst="rect">
            <a:avLst/>
          </a:prstGeom>
          <a:noFill/>
          <a:ln w="38100" cap="flat" cmpd="sng">
            <a:solidFill>
              <a:srgbClr val="FFC000"/>
            </a:solidFill>
            <a:prstDash val="solid"/>
            <a:round/>
            <a:headEnd type="none" w="sm" len="sm"/>
            <a:tailEnd type="none" w="sm" len="sm"/>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2100"/>
              <a:buFont typeface="Arial"/>
              <a:buNone/>
            </a:pPr>
            <a:r>
              <a:rPr lang="fr" sz="2100" b="0" i="0" u="none" strike="noStrike" cap="none" dirty="0" smtClean="0">
                <a:solidFill>
                  <a:schemeClr val="dk1"/>
                </a:solidFill>
                <a:latin typeface="Chalkboard SE Regular"/>
                <a:ea typeface="Calibri"/>
                <a:cs typeface="Chalkboard SE Regular"/>
                <a:sym typeface="Calibri"/>
              </a:rPr>
              <a:t>L</a:t>
            </a:r>
            <a:r>
              <a:rPr lang="fr-FR" sz="2100" b="0" i="0" u="none" strike="noStrike" cap="none" dirty="0" smtClean="0">
                <a:solidFill>
                  <a:schemeClr val="dk1"/>
                </a:solidFill>
                <a:latin typeface="Chalkboard SE Regular"/>
                <a:ea typeface="Calibri"/>
                <a:cs typeface="Chalkboard SE Regular"/>
                <a:sym typeface="Calibri"/>
              </a:rPr>
              <a:t>IENS UTILES</a:t>
            </a:r>
            <a:endParaRPr sz="2100" b="0" i="0" u="none" strike="noStrike" cap="none" dirty="0">
              <a:solidFill>
                <a:schemeClr val="dk1"/>
              </a:solidFill>
              <a:latin typeface="Chalkboard SE Regular"/>
              <a:ea typeface="Calibri"/>
              <a:cs typeface="Chalkboard SE Regular"/>
              <a:sym typeface="Calibri"/>
            </a:endParaRPr>
          </a:p>
        </p:txBody>
      </p:sp>
      <p:sp>
        <p:nvSpPr>
          <p:cNvPr id="237" name="Shape 237"/>
          <p:cNvSpPr/>
          <p:nvPr/>
        </p:nvSpPr>
        <p:spPr>
          <a:xfrm>
            <a:off x="1017850" y="875275"/>
            <a:ext cx="7806264" cy="4166350"/>
          </a:xfrm>
          <a:prstGeom prst="rect">
            <a:avLst/>
          </a:prstGeom>
          <a:noFill/>
          <a:ln>
            <a:noFill/>
          </a:ln>
        </p:spPr>
        <p:txBody>
          <a:bodyPr spcFirstLastPara="1" wrap="square" lIns="68575" tIns="34275" rIns="68575" bIns="34275" anchor="t" anchorCtr="0">
            <a:noAutofit/>
          </a:bodyPr>
          <a:lstStyle/>
          <a:p>
            <a:pPr marL="215900" lvl="0" indent="-215900">
              <a:buClr>
                <a:schemeClr val="dk1"/>
              </a:buClr>
              <a:buSzPts val="1400"/>
              <a:buFont typeface="Noto Sans Symbols"/>
              <a:buChar char="✓"/>
            </a:pPr>
            <a:r>
              <a:rPr lang="fr-FR" sz="1400" b="0" i="0" u="none" strike="noStrike" cap="none" dirty="0" smtClean="0">
                <a:solidFill>
                  <a:schemeClr val="dk1"/>
                </a:solidFill>
                <a:latin typeface="Georgia"/>
                <a:ea typeface="Calibri"/>
                <a:cs typeface="Georgia"/>
                <a:sym typeface="Calibri"/>
              </a:rPr>
              <a:t>Liste </a:t>
            </a:r>
            <a:r>
              <a:rPr lang="fr-FR" dirty="0">
                <a:solidFill>
                  <a:schemeClr val="dk1"/>
                </a:solidFill>
                <a:latin typeface="Georgia"/>
                <a:ea typeface="Calibri"/>
                <a:cs typeface="Georgia"/>
                <a:sym typeface="Calibri"/>
              </a:rPr>
              <a:t>des centres EURAXESS en France : </a:t>
            </a:r>
            <a:r>
              <a:rPr lang="fr-FR" dirty="0">
                <a:solidFill>
                  <a:schemeClr val="dk1"/>
                </a:solidFill>
                <a:latin typeface="Georgia"/>
                <a:ea typeface="Calibri"/>
                <a:cs typeface="Georgia"/>
                <a:sym typeface="Calibri"/>
                <a:hlinkClick r:id="rId3"/>
              </a:rPr>
              <a:t>http://www.euraxess.fr/information/centres/search/country/france-</a:t>
            </a:r>
            <a:r>
              <a:rPr lang="fr-FR" dirty="0" smtClean="0">
                <a:solidFill>
                  <a:schemeClr val="dk1"/>
                </a:solidFill>
                <a:latin typeface="Georgia"/>
                <a:ea typeface="Calibri"/>
                <a:cs typeface="Georgia"/>
                <a:sym typeface="Calibri"/>
                <a:hlinkClick r:id="rId3"/>
              </a:rPr>
              <a:t>1104</a:t>
            </a:r>
            <a:endParaRPr lang="fr-FR" dirty="0">
              <a:solidFill>
                <a:schemeClr val="dk1"/>
              </a:solidFill>
              <a:latin typeface="Georgia"/>
              <a:ea typeface="Calibri"/>
              <a:cs typeface="Georgia"/>
              <a:sym typeface="Calibri"/>
            </a:endParaRPr>
          </a:p>
          <a:p>
            <a:pPr marL="215900" lvl="0" indent="-215900">
              <a:buClr>
                <a:schemeClr val="dk1"/>
              </a:buClr>
              <a:buSzPts val="1400"/>
              <a:buFont typeface="Noto Sans Symbols"/>
              <a:buChar char="✓"/>
            </a:pPr>
            <a:r>
              <a:rPr lang="fr" sz="1400" b="0" i="0" u="none" strike="noStrike" cap="none" dirty="0" smtClean="0">
                <a:solidFill>
                  <a:schemeClr val="dk1"/>
                </a:solidFill>
                <a:latin typeface="Calibri"/>
                <a:ea typeface="Calibri"/>
                <a:cs typeface="Calibri"/>
                <a:sym typeface="Calibri"/>
              </a:rPr>
              <a:t>A</a:t>
            </a:r>
            <a:r>
              <a:rPr lang="fr" sz="1400" b="0" i="0" u="none" strike="noStrike" cap="none" dirty="0" smtClean="0">
                <a:solidFill>
                  <a:schemeClr val="dk1"/>
                </a:solidFill>
                <a:latin typeface="Georgia"/>
                <a:ea typeface="Calibri"/>
                <a:cs typeface="Georgia"/>
                <a:sym typeface="Calibri"/>
              </a:rPr>
              <a:t>gence </a:t>
            </a:r>
            <a:r>
              <a:rPr lang="fr" sz="1400" b="0" i="0" u="none" strike="noStrike" cap="none" dirty="0">
                <a:solidFill>
                  <a:schemeClr val="dk1"/>
                </a:solidFill>
                <a:latin typeface="Georgia"/>
                <a:ea typeface="Calibri"/>
                <a:cs typeface="Georgia"/>
                <a:sym typeface="Calibri"/>
              </a:rPr>
              <a:t>Nationale d’Information sur le </a:t>
            </a:r>
            <a:r>
              <a:rPr lang="fr" sz="1400" b="0" i="0" u="none" strike="noStrike" cap="none" dirty="0" smtClean="0">
                <a:solidFill>
                  <a:schemeClr val="dk1"/>
                </a:solidFill>
                <a:latin typeface="Georgia"/>
                <a:ea typeface="Calibri"/>
                <a:cs typeface="Georgia"/>
                <a:sym typeface="Calibri"/>
              </a:rPr>
              <a:t>Logement</a:t>
            </a:r>
            <a:r>
              <a:rPr lang="fr-FR" sz="1400" b="0" i="0" u="none" strike="noStrike" cap="none" dirty="0" smtClean="0">
                <a:solidFill>
                  <a:schemeClr val="dk1"/>
                </a:solidFill>
                <a:latin typeface="Georgia"/>
                <a:ea typeface="Calibri"/>
                <a:cs typeface="Georgia"/>
                <a:sym typeface="Calibri"/>
              </a:rPr>
              <a:t> (ANIL)</a:t>
            </a:r>
            <a:r>
              <a:rPr lang="fr" sz="1400" b="0" i="0" u="none" strike="noStrike" cap="none" dirty="0" smtClean="0">
                <a:solidFill>
                  <a:schemeClr val="dk1"/>
                </a:solidFill>
                <a:latin typeface="Georgia"/>
                <a:ea typeface="Calibri"/>
                <a:cs typeface="Georgia"/>
                <a:sym typeface="Calibri"/>
              </a:rPr>
              <a:t> </a:t>
            </a:r>
            <a:r>
              <a:rPr lang="fr" sz="1400" b="0" i="0" u="none" strike="noStrike" cap="none" dirty="0">
                <a:solidFill>
                  <a:schemeClr val="dk1"/>
                </a:solidFill>
                <a:latin typeface="Georgia"/>
                <a:ea typeface="Calibri"/>
                <a:cs typeface="Georgia"/>
                <a:sym typeface="Calibri"/>
              </a:rPr>
              <a:t>: </a:t>
            </a:r>
            <a:r>
              <a:rPr lang="fr" dirty="0">
                <a:solidFill>
                  <a:schemeClr val="dk1"/>
                </a:solidFill>
                <a:latin typeface="Georgia"/>
                <a:ea typeface="Calibri"/>
                <a:cs typeface="Georgia"/>
                <a:sym typeface="Calibri"/>
                <a:hlinkClick r:id="rId4"/>
              </a:rPr>
              <a:t>https://</a:t>
            </a:r>
            <a:r>
              <a:rPr lang="fr" dirty="0" smtClean="0">
                <a:solidFill>
                  <a:schemeClr val="dk1"/>
                </a:solidFill>
                <a:latin typeface="Georgia"/>
                <a:ea typeface="Calibri"/>
                <a:cs typeface="Georgia"/>
                <a:sym typeface="Calibri"/>
                <a:hlinkClick r:id="rId4"/>
              </a:rPr>
              <a:t>www.anil.org</a:t>
            </a:r>
            <a:endParaRPr lang="fr-FR" dirty="0" smtClean="0">
              <a:solidFill>
                <a:schemeClr val="dk1"/>
              </a:solidFill>
              <a:latin typeface="Georgia"/>
              <a:ea typeface="Calibri"/>
              <a:cs typeface="Georgia"/>
              <a:sym typeface="Calibri"/>
            </a:endParaRPr>
          </a:p>
          <a:p>
            <a:pPr marL="215900" lvl="0" indent="-215900">
              <a:buClr>
                <a:schemeClr val="dk1"/>
              </a:buClr>
              <a:buSzPts val="1400"/>
              <a:buFont typeface="Noto Sans Symbols"/>
              <a:buChar char="✓"/>
            </a:pPr>
            <a:r>
              <a:rPr lang="fr-FR" dirty="0">
                <a:latin typeface="Georgia"/>
                <a:ea typeface="Calibri"/>
                <a:cs typeface="Georgia"/>
                <a:sym typeface="Calibri"/>
              </a:rPr>
              <a:t>Agence Départementale pour l’Information sur le </a:t>
            </a:r>
            <a:r>
              <a:rPr lang="fr-FR" dirty="0" smtClean="0">
                <a:latin typeface="Georgia"/>
                <a:ea typeface="Calibri"/>
                <a:cs typeface="Georgia"/>
                <a:sym typeface="Calibri"/>
              </a:rPr>
              <a:t>Logement (ADIL)</a:t>
            </a:r>
            <a:r>
              <a:rPr lang="fr-FR" dirty="0">
                <a:latin typeface="Georgia"/>
                <a:ea typeface="Calibri"/>
                <a:cs typeface="Georgia"/>
                <a:sym typeface="Calibri"/>
              </a:rPr>
              <a:t>: </a:t>
            </a:r>
            <a:r>
              <a:rPr lang="fr-FR" dirty="0">
                <a:latin typeface="Georgia"/>
                <a:ea typeface="Calibri"/>
                <a:cs typeface="Georgia"/>
                <a:sym typeface="Calibri"/>
                <a:hlinkClick r:id="rId5"/>
              </a:rPr>
              <a:t>https://www.anil.org/lanil-et-les-adil/votre-adil</a:t>
            </a:r>
            <a:r>
              <a:rPr lang="fr-FR" dirty="0" smtClean="0">
                <a:latin typeface="Georgia"/>
                <a:ea typeface="Calibri"/>
                <a:cs typeface="Georgia"/>
                <a:sym typeface="Calibri"/>
                <a:hlinkClick r:id="rId5"/>
              </a:rPr>
              <a:t>/</a:t>
            </a:r>
            <a:endParaRPr lang="fr" dirty="0" smtClean="0">
              <a:solidFill>
                <a:schemeClr val="dk1"/>
              </a:solidFill>
              <a:latin typeface="Georgia"/>
              <a:ea typeface="Calibri"/>
              <a:cs typeface="Georgia"/>
              <a:sym typeface="Calibri"/>
            </a:endParaRPr>
          </a:p>
          <a:p>
            <a:pPr marL="215900" lvl="0" indent="-215900">
              <a:buClr>
                <a:schemeClr val="dk1"/>
              </a:buClr>
              <a:buSzPts val="1400"/>
              <a:buFont typeface="Noto Sans Symbols"/>
              <a:buChar char="✓"/>
            </a:pPr>
            <a:r>
              <a:rPr lang="fr" sz="1400" b="0" i="0" u="none" strike="noStrike" cap="none" dirty="0" smtClean="0">
                <a:solidFill>
                  <a:schemeClr val="dk1"/>
                </a:solidFill>
                <a:latin typeface="Georgia"/>
                <a:ea typeface="Calibri"/>
                <a:cs typeface="Georgia"/>
                <a:sym typeface="Calibri"/>
              </a:rPr>
              <a:t>Ministère </a:t>
            </a:r>
            <a:r>
              <a:rPr lang="fr" sz="1400" b="0" i="0" u="none" strike="noStrike" cap="none" dirty="0">
                <a:solidFill>
                  <a:schemeClr val="dk1"/>
                </a:solidFill>
                <a:latin typeface="Georgia"/>
                <a:ea typeface="Calibri"/>
                <a:cs typeface="Georgia"/>
                <a:sym typeface="Calibri"/>
              </a:rPr>
              <a:t>de la Cohésion des </a:t>
            </a:r>
            <a:r>
              <a:rPr lang="fr" sz="1400" b="0" i="0" u="none" strike="noStrike" cap="none" dirty="0" smtClean="0">
                <a:solidFill>
                  <a:schemeClr val="dk1"/>
                </a:solidFill>
                <a:latin typeface="Georgia"/>
                <a:ea typeface="Calibri"/>
                <a:cs typeface="Georgia"/>
                <a:sym typeface="Calibri"/>
              </a:rPr>
              <a:t>Territoire</a:t>
            </a:r>
            <a:r>
              <a:rPr lang="fr-FR" sz="1400" b="0" i="0" u="none" strike="noStrike" cap="none" dirty="0" smtClean="0">
                <a:solidFill>
                  <a:schemeClr val="dk1"/>
                </a:solidFill>
                <a:latin typeface="Georgia"/>
                <a:ea typeface="Calibri"/>
                <a:cs typeface="Georgia"/>
                <a:sym typeface="Calibri"/>
              </a:rPr>
              <a:t>:</a:t>
            </a:r>
            <a:r>
              <a:rPr lang="fr" sz="1400" b="0" i="0" u="sng" strike="noStrike" cap="none" dirty="0" smtClean="0">
                <a:solidFill>
                  <a:schemeClr val="hlink"/>
                </a:solidFill>
                <a:latin typeface="Georgia"/>
                <a:ea typeface="Calibri"/>
                <a:cs typeface="Georgia"/>
                <a:sym typeface="Calibri"/>
                <a:hlinkClick r:id="rId6"/>
              </a:rPr>
              <a:t>http://www.cohesion-territoires.gouv.fr/logement-et-hebergement</a:t>
            </a:r>
            <a:endParaRPr sz="1400" b="0" i="0" u="none" strike="noStrike" cap="none" dirty="0" smtClean="0">
              <a:solidFill>
                <a:schemeClr val="dk1"/>
              </a:solidFill>
              <a:latin typeface="Georgia"/>
              <a:ea typeface="Calibri"/>
              <a:cs typeface="Georgia"/>
              <a:sym typeface="Calibri"/>
            </a:endParaRPr>
          </a:p>
          <a:p>
            <a:pPr marL="215900" marR="0" lvl="0" indent="-215900" rtl="0">
              <a:lnSpc>
                <a:spcPct val="100000"/>
              </a:lnSpc>
              <a:spcBef>
                <a:spcPts val="0"/>
              </a:spcBef>
              <a:spcAft>
                <a:spcPts val="0"/>
              </a:spcAft>
              <a:buClr>
                <a:schemeClr val="dk1"/>
              </a:buClr>
              <a:buSzPts val="1400"/>
              <a:buFont typeface="Calibri"/>
              <a:buChar char="✓"/>
            </a:pPr>
            <a:r>
              <a:rPr lang="fr" sz="1400" b="0" i="0" u="none" strike="noStrike" cap="none" dirty="0" smtClean="0">
                <a:solidFill>
                  <a:schemeClr val="dk1"/>
                </a:solidFill>
                <a:latin typeface="Georgia"/>
                <a:ea typeface="Calibri"/>
                <a:cs typeface="Georgia"/>
                <a:sym typeface="Calibri"/>
              </a:rPr>
              <a:t>Site </a:t>
            </a:r>
            <a:r>
              <a:rPr lang="fr" sz="1400" b="0" i="0" u="none" strike="noStrike" cap="none" dirty="0">
                <a:solidFill>
                  <a:schemeClr val="dk1"/>
                </a:solidFill>
                <a:latin typeface="Georgia"/>
                <a:ea typeface="Calibri"/>
                <a:cs typeface="Georgia"/>
                <a:sym typeface="Calibri"/>
              </a:rPr>
              <a:t>du Service Public – Logement : </a:t>
            </a:r>
            <a:r>
              <a:rPr lang="fr" sz="1400" b="0" i="0" u="sng" strike="noStrike" cap="none" dirty="0">
                <a:solidFill>
                  <a:schemeClr val="hlink"/>
                </a:solidFill>
                <a:latin typeface="Georgia"/>
                <a:ea typeface="Calibri"/>
                <a:cs typeface="Georgia"/>
                <a:sym typeface="Calibri"/>
                <a:hlinkClick r:id="rId7"/>
              </a:rPr>
              <a:t>https://www.service-public.fr/particuliers/vosdroits/N19808</a:t>
            </a:r>
            <a:r>
              <a:rPr lang="fr" sz="1400" b="0" i="0" u="none" strike="noStrike" cap="none" dirty="0">
                <a:solidFill>
                  <a:schemeClr val="dk1"/>
                </a:solidFill>
                <a:latin typeface="Georgia"/>
                <a:ea typeface="Calibri"/>
                <a:cs typeface="Georgia"/>
                <a:sym typeface="Calibri"/>
              </a:rPr>
              <a:t> </a:t>
            </a:r>
            <a:endParaRPr sz="1100" b="0" i="0" u="none" strike="noStrike" cap="none" dirty="0">
              <a:solidFill>
                <a:srgbClr val="000000"/>
              </a:solidFill>
              <a:latin typeface="Georgia"/>
              <a:cs typeface="Georgia"/>
              <a:sym typeface="Arial"/>
            </a:endParaRPr>
          </a:p>
          <a:p>
            <a:pPr marL="215900" marR="0" lvl="0" indent="-215900" rtl="0">
              <a:lnSpc>
                <a:spcPct val="100000"/>
              </a:lnSpc>
              <a:spcBef>
                <a:spcPts val="0"/>
              </a:spcBef>
              <a:spcAft>
                <a:spcPts val="0"/>
              </a:spcAft>
              <a:buClr>
                <a:schemeClr val="dk1"/>
              </a:buClr>
              <a:buSzPts val="1400"/>
              <a:buFont typeface="Noto Sans Symbols"/>
              <a:buChar char="✓"/>
            </a:pPr>
            <a:r>
              <a:rPr lang="fr" sz="1400" b="0" i="0" u="none" strike="noStrike" cap="none" dirty="0">
                <a:solidFill>
                  <a:schemeClr val="dk1"/>
                </a:solidFill>
                <a:latin typeface="Georgia"/>
                <a:ea typeface="Calibri"/>
                <a:cs typeface="Georgia"/>
                <a:sym typeface="Calibri"/>
              </a:rPr>
              <a:t>CAF : </a:t>
            </a:r>
            <a:r>
              <a:rPr lang="fr" sz="1400" b="0" i="0" u="sng" strike="noStrike" cap="none" dirty="0">
                <a:solidFill>
                  <a:schemeClr val="hlink"/>
                </a:solidFill>
                <a:latin typeface="Georgia"/>
                <a:ea typeface="Calibri"/>
                <a:cs typeface="Georgia"/>
                <a:sym typeface="Calibri"/>
                <a:hlinkClick r:id="rId8"/>
              </a:rPr>
              <a:t>https://www.caf.fr</a:t>
            </a:r>
            <a:r>
              <a:rPr lang="fr" sz="1400" b="0" i="0" u="sng" strike="noStrike" cap="none" dirty="0" smtClean="0">
                <a:solidFill>
                  <a:schemeClr val="hlink"/>
                </a:solidFill>
                <a:latin typeface="Georgia"/>
                <a:ea typeface="Calibri"/>
                <a:cs typeface="Georgia"/>
                <a:sym typeface="Calibri"/>
                <a:hlinkClick r:id="rId8"/>
              </a:rPr>
              <a:t>/</a:t>
            </a:r>
            <a:endParaRPr sz="1400" b="0" i="0" u="none" strike="noStrike" cap="none" dirty="0">
              <a:solidFill>
                <a:schemeClr val="dk1"/>
              </a:solidFill>
              <a:latin typeface="Georgia"/>
              <a:ea typeface="Calibri"/>
              <a:cs typeface="Georgia"/>
              <a:sym typeface="Calibri"/>
            </a:endParaRPr>
          </a:p>
          <a:p>
            <a:pPr marL="215900" lvl="0" indent="-215900">
              <a:buClr>
                <a:schemeClr val="dk1"/>
              </a:buClr>
              <a:buSzPts val="1400"/>
              <a:buFont typeface="Noto Sans Symbols"/>
              <a:buChar char="✓"/>
            </a:pPr>
            <a:r>
              <a:rPr lang="fr" sz="1400" b="0" i="0" u="none" strike="noStrike" cap="none" dirty="0">
                <a:solidFill>
                  <a:schemeClr val="dk1"/>
                </a:solidFill>
                <a:latin typeface="Georgia"/>
                <a:ea typeface="Calibri"/>
                <a:cs typeface="Georgia"/>
                <a:sym typeface="Calibri"/>
              </a:rPr>
              <a:t>Comparateur de fournisseurs d’énergie (électricité et gaz) : </a:t>
            </a:r>
            <a:r>
              <a:rPr lang="fr" sz="1400" b="0" i="0" u="sng" strike="noStrike" cap="none" dirty="0">
                <a:solidFill>
                  <a:schemeClr val="hlink"/>
                </a:solidFill>
                <a:latin typeface="Georgia"/>
                <a:ea typeface="Calibri"/>
                <a:cs typeface="Georgia"/>
                <a:sym typeface="Calibri"/>
                <a:hlinkClick r:id="rId9"/>
              </a:rPr>
              <a:t>http://</a:t>
            </a:r>
            <a:r>
              <a:rPr lang="fr" sz="1400" b="0" i="0" u="sng" strike="noStrike" cap="none" dirty="0" smtClean="0">
                <a:solidFill>
                  <a:schemeClr val="hlink"/>
                </a:solidFill>
                <a:latin typeface="Georgia"/>
                <a:ea typeface="Calibri"/>
                <a:cs typeface="Georgia"/>
                <a:sym typeface="Calibri"/>
                <a:hlinkClick r:id="rId9"/>
              </a:rPr>
              <a:t>www.energie-info.fr/</a:t>
            </a:r>
            <a:r>
              <a:rPr lang="fr-FR" dirty="0">
                <a:solidFill>
                  <a:schemeClr val="dk1"/>
                </a:solidFill>
                <a:latin typeface="Georgia"/>
                <a:ea typeface="Calibri"/>
                <a:cs typeface="Georgia"/>
                <a:sym typeface="Calibri"/>
              </a:rPr>
              <a:t> </a:t>
            </a:r>
            <a:r>
              <a:rPr lang="fr-FR" dirty="0" smtClean="0">
                <a:solidFill>
                  <a:schemeClr val="dk1"/>
                </a:solidFill>
                <a:latin typeface="Georgia"/>
                <a:ea typeface="Calibri"/>
                <a:cs typeface="Georgia"/>
                <a:sym typeface="Calibri"/>
              </a:rPr>
              <a:t>ou </a:t>
            </a:r>
            <a:r>
              <a:rPr lang="fr-FR" dirty="0">
                <a:solidFill>
                  <a:schemeClr val="dk1"/>
                </a:solidFill>
                <a:latin typeface="Georgia"/>
                <a:ea typeface="Calibri"/>
                <a:cs typeface="Georgia"/>
                <a:sym typeface="Calibri"/>
                <a:hlinkClick r:id="rId10"/>
              </a:rPr>
              <a:t>https://calculettes.energie-info.fr/pratique/liste-des-</a:t>
            </a:r>
            <a:r>
              <a:rPr lang="fr-FR" dirty="0" smtClean="0">
                <a:solidFill>
                  <a:schemeClr val="dk1"/>
                </a:solidFill>
                <a:latin typeface="Georgia"/>
                <a:ea typeface="Calibri"/>
                <a:cs typeface="Georgia"/>
                <a:sym typeface="Calibri"/>
                <a:hlinkClick r:id="rId10"/>
              </a:rPr>
              <a:t>fournisseurs</a:t>
            </a:r>
            <a:r>
              <a:rPr lang="fr-FR" dirty="0" smtClean="0">
                <a:solidFill>
                  <a:schemeClr val="dk1"/>
                </a:solidFill>
                <a:latin typeface="Georgia"/>
                <a:ea typeface="Calibri"/>
                <a:cs typeface="Georgia"/>
                <a:sym typeface="Calibri"/>
              </a:rPr>
              <a:t> </a:t>
            </a:r>
            <a:endParaRPr lang="fr-FR" dirty="0">
              <a:solidFill>
                <a:schemeClr val="dk1"/>
              </a:solidFill>
              <a:latin typeface="Georgia"/>
              <a:ea typeface="Calibri"/>
              <a:cs typeface="Georgia"/>
              <a:sym typeface="Calibri"/>
            </a:endParaRPr>
          </a:p>
          <a:p>
            <a:pPr marL="215900" indent="-215900">
              <a:buClr>
                <a:schemeClr val="dk1"/>
              </a:buClr>
              <a:buSzPts val="1400"/>
              <a:buFont typeface="Noto Sans Symbols"/>
              <a:buChar char="✓"/>
            </a:pPr>
            <a:r>
              <a:rPr lang="fr-FR" dirty="0" smtClean="0">
                <a:solidFill>
                  <a:schemeClr val="dk1"/>
                </a:solidFill>
                <a:latin typeface="Georgia"/>
                <a:ea typeface="Calibri"/>
                <a:cs typeface="Georgia"/>
                <a:sym typeface="Calibri"/>
              </a:rPr>
              <a:t>Définition d’un logement </a:t>
            </a:r>
            <a:r>
              <a:rPr lang="fr-FR" dirty="0">
                <a:solidFill>
                  <a:schemeClr val="dk1"/>
                </a:solidFill>
                <a:latin typeface="Georgia"/>
                <a:ea typeface="Calibri"/>
                <a:cs typeface="Georgia"/>
                <a:sym typeface="Calibri"/>
              </a:rPr>
              <a:t>décent : </a:t>
            </a:r>
            <a:r>
              <a:rPr lang="fr-FR" dirty="0">
                <a:solidFill>
                  <a:schemeClr val="dk1"/>
                </a:solidFill>
                <a:latin typeface="Georgia"/>
                <a:ea typeface="Calibri"/>
                <a:cs typeface="Georgia"/>
                <a:sym typeface="Calibri"/>
                <a:hlinkClick r:id="rId11"/>
              </a:rPr>
              <a:t>https://www.service-public.fr/particuliers/vosdroits/</a:t>
            </a:r>
            <a:r>
              <a:rPr lang="fr-FR" dirty="0" smtClean="0">
                <a:solidFill>
                  <a:schemeClr val="dk1"/>
                </a:solidFill>
                <a:latin typeface="Georgia"/>
                <a:ea typeface="Calibri"/>
                <a:cs typeface="Georgia"/>
                <a:sym typeface="Calibri"/>
                <a:hlinkClick r:id="rId11"/>
              </a:rPr>
              <a:t>F2042</a:t>
            </a:r>
            <a:endParaRPr sz="1400" b="0"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Georgia"/>
              <a:ea typeface="Calibri"/>
              <a:cs typeface="Georgia"/>
              <a:sym typeface="Calibri"/>
            </a:endParaRPr>
          </a:p>
          <a:p>
            <a:pPr marL="0" marR="0" lvl="0" indent="0" algn="ctr" rtl="0">
              <a:lnSpc>
                <a:spcPct val="100000"/>
              </a:lnSpc>
              <a:spcBef>
                <a:spcPts val="0"/>
              </a:spcBef>
              <a:spcAft>
                <a:spcPts val="0"/>
              </a:spcAft>
              <a:buClr>
                <a:srgbClr val="000000"/>
              </a:buClr>
              <a:buSzPts val="1400"/>
              <a:buFont typeface="Arial"/>
              <a:buNone/>
            </a:pPr>
            <a:r>
              <a:rPr lang="fr" sz="1100" b="1" i="0" u="none" strike="noStrike" cap="none" dirty="0">
                <a:solidFill>
                  <a:schemeClr val="dk1"/>
                </a:solidFill>
                <a:latin typeface="Georgia"/>
                <a:ea typeface="Calibri"/>
                <a:cs typeface="Georgia"/>
                <a:sym typeface="Calibri"/>
              </a:rPr>
              <a:t>Document réalisé par le groupe de travail « Logement » de l’association EURAXESS France.</a:t>
            </a:r>
            <a:endParaRPr sz="1000" b="0" i="0" u="none" strike="noStrike" cap="none" dirty="0">
              <a:solidFill>
                <a:srgbClr val="000000"/>
              </a:solidFill>
              <a:latin typeface="Georgia"/>
              <a:cs typeface="Georgia"/>
              <a:sym typeface="Arial"/>
            </a:endParaRPr>
          </a:p>
          <a:p>
            <a:pPr marL="0" marR="0" lvl="0" indent="0" algn="ctr" rtl="0">
              <a:lnSpc>
                <a:spcPct val="100000"/>
              </a:lnSpc>
              <a:spcBef>
                <a:spcPts val="0"/>
              </a:spcBef>
              <a:spcAft>
                <a:spcPts val="0"/>
              </a:spcAft>
              <a:buClr>
                <a:srgbClr val="000000"/>
              </a:buClr>
              <a:buSzPts val="1400"/>
              <a:buFont typeface="Arial"/>
              <a:buNone/>
            </a:pPr>
            <a:r>
              <a:rPr lang="fr" sz="1100" b="1" i="0" u="none" strike="noStrike" cap="none" dirty="0">
                <a:solidFill>
                  <a:schemeClr val="dk1"/>
                </a:solidFill>
                <a:latin typeface="Georgia"/>
                <a:ea typeface="Calibri"/>
                <a:cs typeface="Georgia"/>
                <a:sym typeface="Calibri"/>
              </a:rPr>
              <a:t>Dernière mise à jour : </a:t>
            </a:r>
            <a:r>
              <a:rPr lang="fr-FR" sz="1100" b="1" dirty="0" smtClean="0">
                <a:solidFill>
                  <a:schemeClr val="dk1"/>
                </a:solidFill>
                <a:latin typeface="Georgia"/>
                <a:ea typeface="Calibri"/>
                <a:cs typeface="Georgia"/>
                <a:sym typeface="Calibri"/>
              </a:rPr>
              <a:t>Juin </a:t>
            </a:r>
            <a:r>
              <a:rPr lang="fr" sz="1100" b="1" i="0" u="none" strike="noStrike" cap="none" dirty="0" smtClean="0">
                <a:solidFill>
                  <a:schemeClr val="dk1"/>
                </a:solidFill>
                <a:latin typeface="Georgia"/>
                <a:ea typeface="Calibri"/>
                <a:cs typeface="Georgia"/>
                <a:sym typeface="Calibri"/>
              </a:rPr>
              <a:t>201</a:t>
            </a:r>
            <a:r>
              <a:rPr lang="fr-FR" sz="1100" b="1" i="0" u="none" strike="noStrike" cap="none" dirty="0" smtClean="0">
                <a:solidFill>
                  <a:schemeClr val="dk1"/>
                </a:solidFill>
                <a:latin typeface="Georgia"/>
                <a:ea typeface="Calibri"/>
                <a:cs typeface="Georgia"/>
                <a:sym typeface="Calibri"/>
              </a:rPr>
              <a:t>8</a:t>
            </a:r>
            <a:endParaRPr sz="1000" b="0" i="0" u="none" strike="noStrike" cap="none" dirty="0">
              <a:solidFill>
                <a:srgbClr val="000000"/>
              </a:solidFill>
              <a:latin typeface="Georgia"/>
              <a:cs typeface="Georgia"/>
              <a:sym typeface="Arial"/>
            </a:endParaRPr>
          </a:p>
        </p:txBody>
      </p:sp>
      <p:pic>
        <p:nvPicPr>
          <p:cNvPr id="4" name="Image 3" descr="29-arrow.png"/>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rot="646313">
            <a:off x="487979" y="548448"/>
            <a:ext cx="551805" cy="606379"/>
          </a:xfrm>
          <a:prstGeom prst="rect">
            <a:avLst/>
          </a:prstGeom>
        </p:spPr>
      </p:pic>
      <p:pic>
        <p:nvPicPr>
          <p:cNvPr id="6" name="Image 5" descr="iconmonstr-home-5-240.png">
            <a:hlinkClick r:id="rId13" action="ppaction://hlinksldjump"/>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7" name="Image 6" descr="18-arrow.png">
            <a:hlinkClick r:id="" action="ppaction://hlinkshowjump?jump=previousslide"/>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rot="10800000">
            <a:off x="8161397"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subTitle" idx="1"/>
          </p:nvPr>
        </p:nvSpPr>
        <p:spPr>
          <a:xfrm>
            <a:off x="2199177" y="3341930"/>
            <a:ext cx="5563389" cy="341709"/>
          </a:xfrm>
          <a:prstGeom prst="rect">
            <a:avLst/>
          </a:prstGeom>
          <a:no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FFC000"/>
              </a:buClr>
              <a:buSzPts val="2800"/>
              <a:buFont typeface="Arial"/>
              <a:buNone/>
            </a:pPr>
            <a:r>
              <a:rPr lang="fr" sz="1400" b="1" i="0" u="none" strike="noStrike" cap="none" dirty="0">
                <a:solidFill>
                  <a:srgbClr val="D16207"/>
                </a:solidFill>
                <a:latin typeface="Georgia"/>
                <a:ea typeface="Calibri"/>
                <a:cs typeface="Georgia"/>
                <a:sym typeface="Calibri"/>
              </a:rPr>
              <a:t>Définir vos critères vous permettra de mieux orienter votre recherche de logement. </a:t>
            </a:r>
            <a:endParaRPr sz="1400" b="1" i="0" u="none" strike="noStrike" cap="none" dirty="0">
              <a:solidFill>
                <a:srgbClr val="D16207"/>
              </a:solidFill>
              <a:latin typeface="Georgia"/>
              <a:ea typeface="Calibri"/>
              <a:cs typeface="Georgia"/>
              <a:sym typeface="Calibri"/>
            </a:endParaRPr>
          </a:p>
        </p:txBody>
      </p:sp>
      <p:sp>
        <p:nvSpPr>
          <p:cNvPr id="91" name="Shape 91">
            <a:hlinkClick r:id="rId3" action="ppaction://hlinksldjump"/>
          </p:cNvPr>
          <p:cNvSpPr/>
          <p:nvPr/>
        </p:nvSpPr>
        <p:spPr>
          <a:xfrm>
            <a:off x="4571081" y="1241452"/>
            <a:ext cx="1333776" cy="1238019"/>
          </a:xfrm>
          <a:prstGeom prst="roundRect">
            <a:avLst>
              <a:gd name="adj" fmla="val 18047"/>
            </a:avLst>
          </a:prstGeom>
          <a:solidFill>
            <a:srgbClr val="D16207"/>
          </a:solidFill>
          <a:ln w="19050" cap="flat" cmpd="sng">
            <a:solidFill>
              <a:srgbClr val="D16207"/>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r>
              <a:rPr lang="fr" sz="1400" i="0" u="none" strike="noStrike" cap="none" dirty="0" smtClean="0">
                <a:solidFill>
                  <a:schemeClr val="dk1"/>
                </a:solidFill>
                <a:latin typeface="Chalkboard SE Regular"/>
                <a:ea typeface="Calibri"/>
                <a:cs typeface="Chalkboard SE Regular"/>
                <a:sym typeface="Calibri"/>
              </a:rPr>
              <a:t>1.3 </a:t>
            </a:r>
            <a:r>
              <a:rPr lang="fr-FR" dirty="0" smtClean="0">
                <a:solidFill>
                  <a:schemeClr val="dk1"/>
                </a:solidFill>
                <a:latin typeface="Chalkboard SE Regular"/>
                <a:ea typeface="Calibri"/>
                <a:cs typeface="Chalkboard SE Regular"/>
                <a:sym typeface="Calibri"/>
              </a:rPr>
              <a:t>Localisation</a:t>
            </a:r>
            <a:endParaRPr sz="1400" i="0" u="none" strike="noStrike" cap="none" dirty="0">
              <a:solidFill>
                <a:schemeClr val="dk1"/>
              </a:solidFill>
              <a:latin typeface="Chalkboard SE Regular"/>
              <a:ea typeface="Calibri"/>
              <a:cs typeface="Chalkboard SE Regular"/>
              <a:sym typeface="Calibri"/>
            </a:endParaRPr>
          </a:p>
        </p:txBody>
      </p:sp>
      <p:sp>
        <p:nvSpPr>
          <p:cNvPr id="92" name="Shape 92">
            <a:hlinkClick r:id="rId4" action="ppaction://hlinksldjump"/>
          </p:cNvPr>
          <p:cNvSpPr/>
          <p:nvPr/>
        </p:nvSpPr>
        <p:spPr>
          <a:xfrm>
            <a:off x="6038752" y="1231976"/>
            <a:ext cx="1401560" cy="1233515"/>
          </a:xfrm>
          <a:prstGeom prst="roundRect">
            <a:avLst>
              <a:gd name="adj" fmla="val 18047"/>
            </a:avLst>
          </a:prstGeom>
          <a:solidFill>
            <a:schemeClr val="bg2"/>
          </a:solidFill>
          <a:ln w="19050" cap="flat" cmpd="sng">
            <a:solidFill>
              <a:schemeClr val="bg2"/>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endParaRPr lang="fr-FR" sz="1400" b="0" i="0" u="none" strike="noStrike" cap="none" dirty="0" smtClean="0">
              <a:solidFill>
                <a:schemeClr val="dk1"/>
              </a:solidFill>
              <a:latin typeface="Calibri"/>
              <a:ea typeface="Calibri"/>
              <a:cs typeface="Calibri"/>
              <a:sym typeface="Calibri"/>
            </a:endParaRPr>
          </a:p>
          <a:p>
            <a:pPr marL="0" marR="0" lvl="0" indent="0" algn="ctr" rtl="0">
              <a:lnSpc>
                <a:spcPct val="90000"/>
              </a:lnSpc>
              <a:spcBef>
                <a:spcPts val="0"/>
              </a:spcBef>
              <a:spcAft>
                <a:spcPts val="0"/>
              </a:spcAft>
              <a:buClr>
                <a:schemeClr val="dk1"/>
              </a:buClr>
              <a:buSzPts val="1400"/>
              <a:buFont typeface="Calibri"/>
              <a:buNone/>
            </a:pPr>
            <a:r>
              <a:rPr lang="fr" sz="1400" i="0" u="none" strike="noStrike" cap="none" dirty="0" smtClean="0">
                <a:solidFill>
                  <a:schemeClr val="dk1"/>
                </a:solidFill>
                <a:latin typeface="Chalkboard SE Regular"/>
                <a:ea typeface="Calibri"/>
                <a:cs typeface="Chalkboard SE Regular"/>
                <a:sym typeface="Calibri"/>
              </a:rPr>
              <a:t>1.4</a:t>
            </a:r>
            <a:endParaRPr sz="1400" i="0" u="none" strike="noStrike" cap="none" dirty="0">
              <a:solidFill>
                <a:schemeClr val="dk1"/>
              </a:solidFill>
              <a:latin typeface="Chalkboard SE Regular"/>
              <a:ea typeface="Calibri"/>
              <a:cs typeface="Chalkboard SE Regular"/>
              <a:sym typeface="Calibri"/>
            </a:endParaRPr>
          </a:p>
          <a:p>
            <a:pPr algn="ctr">
              <a:lnSpc>
                <a:spcPct val="90000"/>
              </a:lnSpc>
              <a:buClr>
                <a:schemeClr val="dk1"/>
              </a:buClr>
              <a:buSzPts val="1400"/>
            </a:pPr>
            <a:r>
              <a:rPr lang="fr" dirty="0" smtClean="0">
                <a:solidFill>
                  <a:schemeClr val="dk1"/>
                </a:solidFill>
                <a:latin typeface="Chalkboard SE Regular"/>
                <a:ea typeface="Calibri"/>
                <a:cs typeface="Chalkboard SE Regular"/>
                <a:sym typeface="Calibri"/>
              </a:rPr>
              <a:t>Budget</a:t>
            </a:r>
          </a:p>
          <a:p>
            <a:pPr algn="ctr">
              <a:lnSpc>
                <a:spcPct val="90000"/>
              </a:lnSpc>
              <a:buClr>
                <a:schemeClr val="dk1"/>
              </a:buClr>
              <a:buSzPts val="1400"/>
            </a:pPr>
            <a:r>
              <a:rPr lang="fr" dirty="0" smtClean="0">
                <a:solidFill>
                  <a:schemeClr val="dk1"/>
                </a:solidFill>
                <a:latin typeface="Chalkboard SE Regular"/>
                <a:ea typeface="Calibri"/>
                <a:cs typeface="Chalkboard SE Regular"/>
                <a:sym typeface="Calibri"/>
              </a:rPr>
              <a:t>logement</a:t>
            </a:r>
            <a:endParaRPr lang="fr" dirty="0">
              <a:solidFill>
                <a:schemeClr val="dk1"/>
              </a:solidFill>
              <a:latin typeface="Chalkboard SE Regular"/>
              <a:ea typeface="Calibri"/>
              <a:cs typeface="Chalkboard SE Regular"/>
              <a:sym typeface="Calibri"/>
            </a:endParaRPr>
          </a:p>
          <a:p>
            <a:pPr marL="0" marR="0" lvl="0" indent="0" algn="ctr" rtl="0">
              <a:lnSpc>
                <a:spcPct val="90000"/>
              </a:lnSpc>
              <a:spcBef>
                <a:spcPts val="0"/>
              </a:spcBef>
              <a:spcAft>
                <a:spcPts val="0"/>
              </a:spcAft>
              <a:buClr>
                <a:schemeClr val="dk1"/>
              </a:buClr>
              <a:buSzPts val="1400"/>
              <a:buFont typeface="Calibri"/>
              <a:buNone/>
            </a:pPr>
            <a:endParaRPr sz="1400" b="0" i="0" u="none" strike="noStrike" cap="none" dirty="0">
              <a:solidFill>
                <a:schemeClr val="dk1"/>
              </a:solidFill>
              <a:latin typeface="Calibri"/>
              <a:ea typeface="Calibri"/>
              <a:cs typeface="Calibri"/>
              <a:sym typeface="Calibri"/>
            </a:endParaRPr>
          </a:p>
        </p:txBody>
      </p:sp>
      <p:sp>
        <p:nvSpPr>
          <p:cNvPr id="93" name="Shape 93"/>
          <p:cNvSpPr txBox="1"/>
          <p:nvPr/>
        </p:nvSpPr>
        <p:spPr>
          <a:xfrm>
            <a:off x="1696580" y="504089"/>
            <a:ext cx="5686862" cy="392415"/>
          </a:xfrm>
          <a:prstGeom prst="rect">
            <a:avLst/>
          </a:prstGeom>
          <a:noFill/>
          <a:ln w="28575" cap="flat" cmpd="sng">
            <a:solidFill>
              <a:schemeClr val="bg2"/>
            </a:solidFill>
            <a:prstDash val="solid"/>
            <a:round/>
            <a:headEnd type="none" w="sm" len="sm"/>
            <a:tailEnd type="none" w="sm" len="sm"/>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2100"/>
              <a:buFont typeface="Arial"/>
              <a:buNone/>
            </a:pPr>
            <a:r>
              <a:rPr lang="fr" sz="1800" b="0" i="0" u="none" strike="noStrike" cap="none" dirty="0">
                <a:solidFill>
                  <a:schemeClr val="dk1"/>
                </a:solidFill>
                <a:latin typeface="Chalkboard SE Regular"/>
                <a:ea typeface="Calibri"/>
                <a:cs typeface="Chalkboard SE Regular"/>
                <a:sym typeface="Calibri"/>
              </a:rPr>
              <a:t>1. DÉFINIR VOS CRITÈRES DE RECHERCHE</a:t>
            </a:r>
            <a:endParaRPr sz="1800" b="0" i="0" u="none" strike="noStrike" cap="none" dirty="0">
              <a:solidFill>
                <a:schemeClr val="dk1"/>
              </a:solidFill>
              <a:latin typeface="Chalkboard SE Regular"/>
              <a:ea typeface="Calibri"/>
              <a:cs typeface="Chalkboard SE Regular"/>
              <a:sym typeface="Calibri"/>
            </a:endParaRPr>
          </a:p>
        </p:txBody>
      </p:sp>
      <p:sp>
        <p:nvSpPr>
          <p:cNvPr id="95" name="Shape 95">
            <a:hlinkClick r:id="" action="ppaction://hlinkshowjump?jump=nextslide"/>
          </p:cNvPr>
          <p:cNvSpPr/>
          <p:nvPr/>
        </p:nvSpPr>
        <p:spPr>
          <a:xfrm>
            <a:off x="1694441" y="1250931"/>
            <a:ext cx="1310117" cy="1242524"/>
          </a:xfrm>
          <a:prstGeom prst="roundRect">
            <a:avLst>
              <a:gd name="adj" fmla="val 18047"/>
            </a:avLst>
          </a:prstGeom>
          <a:solidFill>
            <a:srgbClr val="D16207"/>
          </a:solidFill>
          <a:ln w="19050" cap="flat" cmpd="sng">
            <a:solidFill>
              <a:srgbClr val="D16207"/>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r>
              <a:rPr lang="fr" sz="1400" i="0" u="none" strike="noStrike" cap="none" dirty="0">
                <a:solidFill>
                  <a:schemeClr val="dk1"/>
                </a:solidFill>
                <a:latin typeface="Chalkboard SE Regular"/>
                <a:ea typeface="Calibri"/>
                <a:cs typeface="Chalkboard SE Regular"/>
                <a:sym typeface="Calibri"/>
              </a:rPr>
              <a:t>1.1 </a:t>
            </a:r>
            <a:endParaRPr sz="1400" i="0" u="none" strike="noStrike" cap="none" dirty="0">
              <a:solidFill>
                <a:schemeClr val="dk1"/>
              </a:solidFill>
              <a:latin typeface="Chalkboard SE Regular"/>
              <a:ea typeface="Calibri"/>
              <a:cs typeface="Chalkboard SE Regular"/>
              <a:sym typeface="Calibri"/>
            </a:endParaRPr>
          </a:p>
          <a:p>
            <a:pPr marL="0" marR="0" lvl="0" indent="0" algn="ctr" rtl="0">
              <a:lnSpc>
                <a:spcPct val="90000"/>
              </a:lnSpc>
              <a:spcBef>
                <a:spcPts val="0"/>
              </a:spcBef>
              <a:spcAft>
                <a:spcPts val="0"/>
              </a:spcAft>
              <a:buClr>
                <a:schemeClr val="dk1"/>
              </a:buClr>
              <a:buSzPts val="1400"/>
              <a:buFont typeface="Calibri"/>
              <a:buNone/>
            </a:pPr>
            <a:r>
              <a:rPr lang="fr" sz="1400" i="0" u="none" strike="noStrike" cap="none" dirty="0">
                <a:solidFill>
                  <a:schemeClr val="dk1"/>
                </a:solidFill>
                <a:latin typeface="Chalkboard SE Regular"/>
                <a:ea typeface="Calibri"/>
                <a:cs typeface="Chalkboard SE Regular"/>
                <a:sym typeface="Calibri"/>
              </a:rPr>
              <a:t>Durée de </a:t>
            </a:r>
            <a:r>
              <a:rPr lang="fr" sz="1400" i="0" u="none" strike="noStrike" cap="none" dirty="0" smtClean="0">
                <a:solidFill>
                  <a:schemeClr val="dk1"/>
                </a:solidFill>
                <a:latin typeface="Chalkboard SE Regular"/>
                <a:ea typeface="Calibri"/>
                <a:cs typeface="Chalkboard SE Regular"/>
                <a:sym typeface="Calibri"/>
              </a:rPr>
              <a:t>séjour</a:t>
            </a:r>
            <a:r>
              <a:rPr lang="fr-FR" sz="1400" i="0" u="none" strike="noStrike" cap="none" dirty="0" smtClean="0">
                <a:solidFill>
                  <a:schemeClr val="dk1"/>
                </a:solidFill>
                <a:latin typeface="Chalkboard SE Regular"/>
                <a:ea typeface="Calibri"/>
                <a:cs typeface="Chalkboard SE Regular"/>
                <a:sym typeface="Calibri"/>
              </a:rPr>
              <a:t>/situation familiale</a:t>
            </a:r>
            <a:endParaRPr sz="1100" i="0" u="none" strike="noStrike" cap="none" dirty="0">
              <a:solidFill>
                <a:srgbClr val="000000"/>
              </a:solidFill>
              <a:latin typeface="Chalkboard SE Regular"/>
              <a:cs typeface="Chalkboard SE Regular"/>
              <a:sym typeface="Arial"/>
            </a:endParaRPr>
          </a:p>
        </p:txBody>
      </p:sp>
      <p:pic>
        <p:nvPicPr>
          <p:cNvPr id="6" name="Image 5" descr="29-arrow.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646313">
            <a:off x="1151447" y="842226"/>
            <a:ext cx="551805" cy="606379"/>
          </a:xfrm>
          <a:prstGeom prst="rect">
            <a:avLst/>
          </a:prstGeom>
        </p:spPr>
      </p:pic>
      <p:pic>
        <p:nvPicPr>
          <p:cNvPr id="19" name="Image 18" descr="35-arrow.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8764404">
            <a:off x="4261140" y="2355349"/>
            <a:ext cx="452288" cy="559633"/>
          </a:xfrm>
          <a:prstGeom prst="rect">
            <a:avLst/>
          </a:prstGeom>
        </p:spPr>
      </p:pic>
      <p:pic>
        <p:nvPicPr>
          <p:cNvPr id="20" name="Image 19" descr="35-arrow.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8764404">
            <a:off x="2849653" y="2384551"/>
            <a:ext cx="452288" cy="559633"/>
          </a:xfrm>
          <a:prstGeom prst="rect">
            <a:avLst/>
          </a:prstGeom>
        </p:spPr>
      </p:pic>
      <p:pic>
        <p:nvPicPr>
          <p:cNvPr id="21" name="Image 20" descr="35-arrow.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8764404">
            <a:off x="5720768" y="2364825"/>
            <a:ext cx="452288" cy="559633"/>
          </a:xfrm>
          <a:prstGeom prst="rect">
            <a:avLst/>
          </a:prstGeom>
        </p:spPr>
      </p:pic>
      <p:pic>
        <p:nvPicPr>
          <p:cNvPr id="9" name="Image 8" descr="7-arrow.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611279" y="3268243"/>
            <a:ext cx="606598" cy="529560"/>
          </a:xfrm>
          <a:prstGeom prst="rect">
            <a:avLst/>
          </a:prstGeom>
        </p:spPr>
      </p:pic>
      <p:sp>
        <p:nvSpPr>
          <p:cNvPr id="13" name="Shape 91">
            <a:hlinkClick r:id="rId8" action="ppaction://hlinksldjump"/>
          </p:cNvPr>
          <p:cNvSpPr/>
          <p:nvPr/>
        </p:nvSpPr>
        <p:spPr>
          <a:xfrm>
            <a:off x="3121683" y="1251702"/>
            <a:ext cx="1333776" cy="1238019"/>
          </a:xfrm>
          <a:prstGeom prst="roundRect">
            <a:avLst>
              <a:gd name="adj" fmla="val 18047"/>
            </a:avLst>
          </a:prstGeom>
          <a:solidFill>
            <a:srgbClr val="D16207"/>
          </a:solidFill>
          <a:ln w="19050" cap="flat" cmpd="sng">
            <a:solidFill>
              <a:srgbClr val="D16207"/>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r>
              <a:rPr lang="fr" sz="1400" i="0" u="none" strike="noStrike" cap="none" dirty="0" smtClean="0">
                <a:solidFill>
                  <a:schemeClr val="dk1"/>
                </a:solidFill>
                <a:latin typeface="Chalkboard SE Regular"/>
                <a:ea typeface="Calibri"/>
                <a:cs typeface="Chalkboard SE Regular"/>
                <a:sym typeface="Calibri"/>
              </a:rPr>
              <a:t>1.</a:t>
            </a:r>
            <a:r>
              <a:rPr lang="fr-FR" sz="1400" i="0" u="none" strike="noStrike" cap="none" dirty="0" smtClean="0">
                <a:solidFill>
                  <a:schemeClr val="dk1"/>
                </a:solidFill>
                <a:latin typeface="Chalkboard SE Regular"/>
                <a:ea typeface="Calibri"/>
                <a:cs typeface="Chalkboard SE Regular"/>
                <a:sym typeface="Calibri"/>
              </a:rPr>
              <a:t>2</a:t>
            </a:r>
            <a:r>
              <a:rPr lang="fr" sz="1400" i="0" u="none" strike="noStrike" cap="none" dirty="0" smtClean="0">
                <a:solidFill>
                  <a:schemeClr val="dk1"/>
                </a:solidFill>
                <a:latin typeface="Chalkboard SE Regular"/>
                <a:ea typeface="Calibri"/>
                <a:cs typeface="Chalkboard SE Regular"/>
                <a:sym typeface="Calibri"/>
              </a:rPr>
              <a:t> </a:t>
            </a:r>
            <a:endParaRPr lang="fr-FR" sz="1400" i="0" u="none" strike="noStrike" cap="none" dirty="0" smtClean="0">
              <a:solidFill>
                <a:schemeClr val="dk1"/>
              </a:solidFill>
              <a:latin typeface="Chalkboard SE Regular"/>
              <a:ea typeface="Calibri"/>
              <a:cs typeface="Chalkboard SE Regular"/>
              <a:sym typeface="Calibri"/>
            </a:endParaRPr>
          </a:p>
          <a:p>
            <a:pPr marL="0" marR="0" lvl="0" indent="0" algn="ctr" rtl="0">
              <a:lnSpc>
                <a:spcPct val="90000"/>
              </a:lnSpc>
              <a:spcBef>
                <a:spcPts val="0"/>
              </a:spcBef>
              <a:spcAft>
                <a:spcPts val="0"/>
              </a:spcAft>
              <a:buClr>
                <a:schemeClr val="dk1"/>
              </a:buClr>
              <a:buSzPts val="1400"/>
              <a:buFont typeface="Calibri"/>
              <a:buNone/>
            </a:pPr>
            <a:r>
              <a:rPr lang="fr-FR" dirty="0" smtClean="0">
                <a:solidFill>
                  <a:schemeClr val="dk1"/>
                </a:solidFill>
                <a:latin typeface="Chalkboard SE Regular"/>
                <a:ea typeface="Calibri"/>
                <a:cs typeface="Chalkboard SE Regular"/>
                <a:sym typeface="Calibri"/>
              </a:rPr>
              <a:t>Meublé/Non meublé</a:t>
            </a:r>
            <a:endParaRPr sz="1400" i="0" u="none" strike="noStrike" cap="none" dirty="0">
              <a:solidFill>
                <a:schemeClr val="dk1"/>
              </a:solidFill>
              <a:latin typeface="Chalkboard SE Regular"/>
              <a:ea typeface="Calibri"/>
              <a:cs typeface="Chalkboard SE Regular"/>
              <a:sym typeface="Calibri"/>
            </a:endParaRPr>
          </a:p>
        </p:txBody>
      </p:sp>
      <p:pic>
        <p:nvPicPr>
          <p:cNvPr id="15" name="Image 14" descr="18-arrow.png">
            <a:hlinkClick r:id="" action="ppaction://hlinkshowjump?jump=nextslide"/>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037431" y="4367308"/>
            <a:ext cx="814367" cy="257340"/>
          </a:xfrm>
          <a:prstGeom prst="rect">
            <a:avLst/>
          </a:prstGeom>
        </p:spPr>
      </p:pic>
      <p:sp>
        <p:nvSpPr>
          <p:cNvPr id="16" name="Rectangle 15">
            <a:hlinkClick r:id="" action="ppaction://hlinkshowjump?jump=nextslide"/>
          </p:cNvPr>
          <p:cNvSpPr/>
          <p:nvPr/>
        </p:nvSpPr>
        <p:spPr>
          <a:xfrm>
            <a:off x="7842160" y="4624973"/>
            <a:ext cx="1349608" cy="461665"/>
          </a:xfrm>
          <a:prstGeom prst="rect">
            <a:avLst/>
          </a:prstGeom>
        </p:spPr>
        <p:txBody>
          <a:bodyPr wrap="none">
            <a:spAutoFit/>
          </a:bodyPr>
          <a:lstStyle/>
          <a:p>
            <a:pPr algn="ctr"/>
            <a:r>
              <a:rPr lang="fr-FR" sz="1200" dirty="0" smtClean="0">
                <a:solidFill>
                  <a:schemeClr val="dk1"/>
                </a:solidFill>
                <a:latin typeface="Chalkboard SE Regular"/>
                <a:ea typeface="Calibri"/>
                <a:cs typeface="Chalkboard SE Regular"/>
              </a:rPr>
              <a:t>= </a:t>
            </a:r>
          </a:p>
          <a:p>
            <a:r>
              <a:rPr lang="fr-FR" sz="1200" dirty="0" smtClean="0">
                <a:solidFill>
                  <a:schemeClr val="dk1"/>
                </a:solidFill>
                <a:latin typeface="Chalkboard SE Regular"/>
                <a:ea typeface="Calibri"/>
                <a:cs typeface="Chalkboard SE Regular"/>
              </a:rPr>
              <a:t>PAGE SUIVANTE</a:t>
            </a:r>
            <a:endParaRPr lang="fr-FR" sz="1200" dirty="0">
              <a:solidFill>
                <a:schemeClr val="dk1"/>
              </a:solidFill>
              <a:latin typeface="Chalkboard SE Regular"/>
              <a:ea typeface="Calibri"/>
              <a:cs typeface="Chalkboard SE Regular"/>
            </a:endParaRPr>
          </a:p>
        </p:txBody>
      </p:sp>
      <p:sp>
        <p:nvSpPr>
          <p:cNvPr id="17" name="Rectangle 16">
            <a:hlinkClick r:id="" action="ppaction://hlinkshowjump?jump=previousslide"/>
          </p:cNvPr>
          <p:cNvSpPr/>
          <p:nvPr/>
        </p:nvSpPr>
        <p:spPr>
          <a:xfrm>
            <a:off x="6385923" y="4615496"/>
            <a:ext cx="1516923" cy="461665"/>
          </a:xfrm>
          <a:prstGeom prst="rect">
            <a:avLst/>
          </a:prstGeom>
        </p:spPr>
        <p:txBody>
          <a:bodyPr wrap="none">
            <a:spAutoFit/>
          </a:bodyPr>
          <a:lstStyle/>
          <a:p>
            <a:pPr algn="ctr"/>
            <a:r>
              <a:rPr lang="fr-FR" sz="1200" dirty="0" smtClean="0">
                <a:solidFill>
                  <a:schemeClr val="dk1"/>
                </a:solidFill>
                <a:latin typeface="Chalkboard SE Regular"/>
                <a:ea typeface="Calibri"/>
                <a:cs typeface="Chalkboard SE Regular"/>
              </a:rPr>
              <a:t>= </a:t>
            </a:r>
          </a:p>
          <a:p>
            <a:r>
              <a:rPr lang="fr-FR" sz="1200" dirty="0" smtClean="0">
                <a:solidFill>
                  <a:schemeClr val="dk1"/>
                </a:solidFill>
                <a:latin typeface="Chalkboard SE Regular"/>
                <a:ea typeface="Calibri"/>
                <a:cs typeface="Chalkboard SE Regular"/>
              </a:rPr>
              <a:t>PAGE PRÉCEDENTE</a:t>
            </a:r>
            <a:endParaRPr lang="fr-FR" sz="1200" dirty="0">
              <a:solidFill>
                <a:schemeClr val="dk1"/>
              </a:solidFill>
              <a:latin typeface="Chalkboard SE Regular"/>
              <a:ea typeface="Calibri"/>
              <a:cs typeface="Chalkboard SE Regular"/>
            </a:endParaRPr>
          </a:p>
        </p:txBody>
      </p:sp>
      <p:pic>
        <p:nvPicPr>
          <p:cNvPr id="18" name="Image 17" descr="18-arrow.png">
            <a:hlinkClick r:id="" action="ppaction://hlinkshowjump?jump=previousslide"/>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10800000">
            <a:off x="6853420" y="4396513"/>
            <a:ext cx="814367" cy="257340"/>
          </a:xfrm>
          <a:prstGeom prst="rect">
            <a:avLst/>
          </a:prstGeom>
        </p:spPr>
      </p:pic>
      <p:sp>
        <p:nvSpPr>
          <p:cNvPr id="23" name="Rectangle 22"/>
          <p:cNvSpPr/>
          <p:nvPr/>
        </p:nvSpPr>
        <p:spPr>
          <a:xfrm>
            <a:off x="8151169" y="655191"/>
            <a:ext cx="992831" cy="830997"/>
          </a:xfrm>
          <a:prstGeom prst="rect">
            <a:avLst/>
          </a:prstGeom>
        </p:spPr>
        <p:txBody>
          <a:bodyPr wrap="square">
            <a:spAutoFit/>
          </a:bodyPr>
          <a:lstStyle/>
          <a:p>
            <a:pPr algn="ctr"/>
            <a:r>
              <a:rPr lang="fr-FR" sz="1200" dirty="0" smtClean="0">
                <a:solidFill>
                  <a:schemeClr val="dk1"/>
                </a:solidFill>
                <a:latin typeface="Chalkboard SE Regular"/>
                <a:ea typeface="Calibri"/>
                <a:cs typeface="Chalkboard SE Regular"/>
              </a:rPr>
              <a:t>= </a:t>
            </a:r>
          </a:p>
          <a:p>
            <a:pPr algn="ctr"/>
            <a:r>
              <a:rPr lang="fr-FR" sz="1200" dirty="0" smtClean="0">
                <a:solidFill>
                  <a:schemeClr val="dk1"/>
                </a:solidFill>
                <a:latin typeface="Chalkboard SE Regular"/>
                <a:ea typeface="Calibri"/>
                <a:cs typeface="Chalkboard SE Regular"/>
              </a:rPr>
              <a:t>RETOUR À LA PAGE D’ACCUEIL</a:t>
            </a:r>
          </a:p>
        </p:txBody>
      </p:sp>
      <p:pic>
        <p:nvPicPr>
          <p:cNvPr id="25" name="Image 24" descr="iconmonstr-home-5-240.png">
            <a:hlinkClick r:id="rId10" action="ppaction://hlinksldjump"/>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347840" y="87305"/>
            <a:ext cx="616076" cy="6160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244565" y="108842"/>
            <a:ext cx="7886700" cy="509928"/>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FFC000"/>
              </a:buClr>
              <a:buSzPts val="1100"/>
              <a:buFont typeface="Calibri"/>
              <a:buNone/>
            </a:pPr>
            <a:r>
              <a:rPr lang="fr" sz="2100" b="1" i="0" u="none" strike="noStrike" cap="none" dirty="0">
                <a:solidFill>
                  <a:schemeClr val="bg2"/>
                </a:solidFill>
                <a:latin typeface="Chalkboard SE Regular"/>
                <a:ea typeface="Calibri"/>
                <a:cs typeface="Chalkboard SE Regular"/>
                <a:sym typeface="Calibri"/>
              </a:rPr>
              <a:t>1.1 Durée de </a:t>
            </a:r>
            <a:r>
              <a:rPr lang="fr" sz="2100" b="1" i="0" u="none" strike="noStrike" cap="none" dirty="0" smtClean="0">
                <a:solidFill>
                  <a:schemeClr val="bg2"/>
                </a:solidFill>
                <a:latin typeface="Chalkboard SE Regular"/>
                <a:ea typeface="Calibri"/>
                <a:cs typeface="Chalkboard SE Regular"/>
                <a:sym typeface="Calibri"/>
              </a:rPr>
              <a:t>séjour</a:t>
            </a:r>
            <a:r>
              <a:rPr lang="fr-FR" sz="2100" b="1" i="0" u="none" strike="noStrike" cap="none" dirty="0" smtClean="0">
                <a:solidFill>
                  <a:schemeClr val="bg2"/>
                </a:solidFill>
                <a:latin typeface="Chalkboard SE Regular"/>
                <a:ea typeface="Calibri"/>
                <a:cs typeface="Chalkboard SE Regular"/>
                <a:sym typeface="Calibri"/>
              </a:rPr>
              <a:t>/situation familiale</a:t>
            </a:r>
            <a:endParaRPr sz="2100" b="1" i="0" u="none" strike="noStrike" cap="none" dirty="0">
              <a:solidFill>
                <a:schemeClr val="bg2"/>
              </a:solidFill>
              <a:latin typeface="Chalkboard SE Regular"/>
              <a:ea typeface="Calibri"/>
              <a:cs typeface="Chalkboard SE Regular"/>
              <a:sym typeface="Calibri"/>
            </a:endParaRPr>
          </a:p>
        </p:txBody>
      </p:sp>
      <p:sp>
        <p:nvSpPr>
          <p:cNvPr id="101" name="Shape 101"/>
          <p:cNvSpPr txBox="1">
            <a:spLocks noGrp="1"/>
          </p:cNvSpPr>
          <p:nvPr>
            <p:ph type="body" idx="1"/>
          </p:nvPr>
        </p:nvSpPr>
        <p:spPr>
          <a:xfrm>
            <a:off x="329867" y="578402"/>
            <a:ext cx="7886700" cy="3263504"/>
          </a:xfrm>
          <a:prstGeom prst="rect">
            <a:avLst/>
          </a:prstGeom>
          <a:no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chemeClr val="dk1"/>
              </a:buClr>
              <a:buSzPts val="2100"/>
              <a:buFont typeface="Arial"/>
              <a:buNone/>
            </a:pPr>
            <a:r>
              <a:rPr lang="fr" sz="1400" dirty="0">
                <a:latin typeface="Georgia"/>
                <a:cs typeface="Georgia"/>
              </a:rPr>
              <a:t>En </a:t>
            </a:r>
            <a:r>
              <a:rPr lang="fr" sz="1400" b="0" i="0" u="none" strike="noStrike" cap="none" dirty="0">
                <a:solidFill>
                  <a:schemeClr val="dk1"/>
                </a:solidFill>
                <a:latin typeface="Georgia"/>
                <a:ea typeface="Calibri"/>
                <a:cs typeface="Georgia"/>
                <a:sym typeface="Calibri"/>
              </a:rPr>
              <a:t>fonction de la durée de votre séjour et de votre situation familiale, nous vous conseillons les solutions les plus adaptées :</a:t>
            </a:r>
            <a:endParaRPr sz="1400" b="0" i="0" u="none" strike="noStrike" cap="none" dirty="0">
              <a:solidFill>
                <a:schemeClr val="dk1"/>
              </a:solidFill>
              <a:latin typeface="Georgia"/>
              <a:ea typeface="Calibri"/>
              <a:cs typeface="Georgia"/>
              <a:sym typeface="Calibri"/>
            </a:endParaRPr>
          </a:p>
          <a:p>
            <a:pPr marL="0" marR="0" lvl="0" indent="0" algn="l" rtl="0">
              <a:lnSpc>
                <a:spcPct val="90000"/>
              </a:lnSpc>
              <a:spcBef>
                <a:spcPts val="800"/>
              </a:spcBef>
              <a:spcAft>
                <a:spcPts val="1600"/>
              </a:spcAft>
              <a:buClr>
                <a:schemeClr val="dk1"/>
              </a:buClr>
              <a:buSzPts val="2100"/>
              <a:buFont typeface="Arial"/>
              <a:buNone/>
            </a:pPr>
            <a:endParaRPr sz="2100" b="0" i="0" u="none" strike="noStrike" cap="none" dirty="0">
              <a:solidFill>
                <a:schemeClr val="dk1"/>
              </a:solidFill>
              <a:latin typeface="Calibri"/>
              <a:ea typeface="Calibri"/>
              <a:cs typeface="Calibri"/>
              <a:sym typeface="Calibri"/>
            </a:endParaRPr>
          </a:p>
        </p:txBody>
      </p:sp>
      <p:sp>
        <p:nvSpPr>
          <p:cNvPr id="103" name="Shape 103"/>
          <p:cNvSpPr txBox="1"/>
          <p:nvPr/>
        </p:nvSpPr>
        <p:spPr>
          <a:xfrm>
            <a:off x="685242" y="4318007"/>
            <a:ext cx="6982544" cy="532916"/>
          </a:xfrm>
          <a:prstGeom prst="rect">
            <a:avLst/>
          </a:prstGeom>
          <a:no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FFC000"/>
              </a:buClr>
              <a:buSzPts val="1100"/>
              <a:buFont typeface="Arial"/>
              <a:buNone/>
            </a:pPr>
            <a:r>
              <a:rPr lang="fr" sz="1300" b="1" i="0" u="none" strike="noStrike" cap="none" dirty="0" smtClean="0">
                <a:solidFill>
                  <a:schemeClr val="bg2"/>
                </a:solidFill>
                <a:latin typeface="Georgia"/>
                <a:ea typeface="Calibri"/>
                <a:cs typeface="Georgia"/>
                <a:sym typeface="Calibri"/>
              </a:rPr>
              <a:t>Les </a:t>
            </a:r>
            <a:r>
              <a:rPr lang="fr-FR" sz="1300" b="1" i="0" u="none" strike="noStrike" cap="none" dirty="0" smtClean="0">
                <a:solidFill>
                  <a:schemeClr val="bg2"/>
                </a:solidFill>
                <a:latin typeface="Georgia"/>
                <a:ea typeface="Calibri"/>
                <a:cs typeface="Georgia"/>
                <a:sym typeface="Calibri"/>
              </a:rPr>
              <a:t>offres</a:t>
            </a:r>
            <a:r>
              <a:rPr lang="fr" sz="1300" b="1" i="0" u="none" strike="noStrike" cap="none" dirty="0" smtClean="0">
                <a:solidFill>
                  <a:schemeClr val="bg2"/>
                </a:solidFill>
                <a:latin typeface="Georgia"/>
                <a:ea typeface="Calibri"/>
                <a:cs typeface="Georgia"/>
                <a:sym typeface="Calibri"/>
              </a:rPr>
              <a:t> </a:t>
            </a:r>
            <a:r>
              <a:rPr lang="fr" sz="1300" b="1" i="0" u="none" strike="noStrike" cap="none" dirty="0">
                <a:solidFill>
                  <a:schemeClr val="bg2"/>
                </a:solidFill>
                <a:latin typeface="Georgia"/>
                <a:ea typeface="Calibri"/>
                <a:cs typeface="Georgia"/>
                <a:sym typeface="Calibri"/>
              </a:rPr>
              <a:t>de location peuvent varier selon la ville. </a:t>
            </a:r>
            <a:endParaRPr lang="fr-FR" sz="1300" b="1" i="0" u="none" strike="noStrike" cap="none" dirty="0" smtClean="0">
              <a:solidFill>
                <a:schemeClr val="bg2"/>
              </a:solidFill>
              <a:latin typeface="Georgia"/>
              <a:ea typeface="Calibri"/>
              <a:cs typeface="Georgia"/>
              <a:sym typeface="Calibri"/>
            </a:endParaRPr>
          </a:p>
          <a:p>
            <a:pPr marL="0" marR="0" lvl="0" indent="0" algn="l" rtl="0">
              <a:lnSpc>
                <a:spcPct val="90000"/>
              </a:lnSpc>
              <a:spcBef>
                <a:spcPts val="0"/>
              </a:spcBef>
              <a:spcAft>
                <a:spcPts val="0"/>
              </a:spcAft>
              <a:buClr>
                <a:srgbClr val="FFC000"/>
              </a:buClr>
              <a:buSzPts val="1100"/>
              <a:buFont typeface="Arial"/>
              <a:buNone/>
            </a:pPr>
            <a:r>
              <a:rPr lang="fr" sz="1300" b="1" i="0" u="none" strike="noStrike" cap="none" dirty="0" smtClean="0">
                <a:solidFill>
                  <a:schemeClr val="bg2"/>
                </a:solidFill>
                <a:latin typeface="Georgia"/>
                <a:ea typeface="Calibri"/>
                <a:cs typeface="Georgia"/>
                <a:sym typeface="Calibri"/>
              </a:rPr>
              <a:t>Contactez </a:t>
            </a:r>
            <a:r>
              <a:rPr lang="fr" sz="1300" b="1" i="0" u="none" strike="noStrike" cap="none" dirty="0">
                <a:solidFill>
                  <a:schemeClr val="bg2"/>
                </a:solidFill>
                <a:latin typeface="Georgia"/>
                <a:ea typeface="Calibri"/>
                <a:cs typeface="Georgia"/>
                <a:sym typeface="Calibri"/>
              </a:rPr>
              <a:t>votre Centre EURAXESS local pour plus de renseignements.</a:t>
            </a:r>
            <a:endParaRPr sz="1300" b="1" i="0" u="none" strike="noStrike" cap="none" dirty="0">
              <a:solidFill>
                <a:schemeClr val="bg2"/>
              </a:solidFill>
              <a:latin typeface="Georgia"/>
              <a:ea typeface="Calibri"/>
              <a:cs typeface="Georgia"/>
              <a:sym typeface="Calibri"/>
            </a:endParaRPr>
          </a:p>
        </p:txBody>
      </p:sp>
      <p:graphicFrame>
        <p:nvGraphicFramePr>
          <p:cNvPr id="105" name="Shape 105"/>
          <p:cNvGraphicFramePr/>
          <p:nvPr>
            <p:extLst>
              <p:ext uri="{D42A27DB-BD31-4B8C-83A1-F6EECF244321}">
                <p14:modId xmlns:p14="http://schemas.microsoft.com/office/powerpoint/2010/main" val="3115298430"/>
              </p:ext>
            </p:extLst>
          </p:nvPr>
        </p:nvGraphicFramePr>
        <p:xfrm>
          <a:off x="378406" y="1067230"/>
          <a:ext cx="7298858" cy="3109545"/>
        </p:xfrm>
        <a:graphic>
          <a:graphicData uri="http://schemas.openxmlformats.org/drawingml/2006/table">
            <a:tbl>
              <a:tblPr firstRow="1" bandRow="1">
                <a:noFill/>
                <a:tableStyleId>{7D325BE1-E484-4F50-98B3-0D9B71085C33}</a:tableStyleId>
              </a:tblPr>
              <a:tblGrid>
                <a:gridCol w="2753254"/>
                <a:gridCol w="1052151"/>
                <a:gridCol w="1081830"/>
                <a:gridCol w="1081830"/>
                <a:gridCol w="1329793"/>
              </a:tblGrid>
              <a:tr h="215150">
                <a:tc>
                  <a:txBody>
                    <a:bodyPr/>
                    <a:lstStyle/>
                    <a:p>
                      <a:pPr marL="0" marR="0" lvl="0" indent="0" algn="l" rtl="0">
                        <a:lnSpc>
                          <a:spcPct val="100000"/>
                        </a:lnSpc>
                        <a:spcBef>
                          <a:spcPts val="0"/>
                        </a:spcBef>
                        <a:spcAft>
                          <a:spcPts val="0"/>
                        </a:spcAft>
                        <a:buClr>
                          <a:srgbClr val="000000"/>
                        </a:buClr>
                        <a:buSzPts val="1100"/>
                        <a:buFont typeface="Arial"/>
                        <a:buNone/>
                      </a:pPr>
                      <a:endParaRPr sz="1100" u="none" strike="noStrike" cap="none" dirty="0"/>
                    </a:p>
                  </a:txBody>
                  <a:tcPr marL="68600" marR="68600" marT="34300" marB="34300">
                    <a:solidFill>
                      <a:schemeClr val="bg2"/>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Court séjour</a:t>
                      </a:r>
                      <a:endParaRPr sz="1100" u="none" strike="noStrike" cap="none" dirty="0">
                        <a:latin typeface="Georgia"/>
                        <a:cs typeface="Georgia"/>
                      </a:endParaRPr>
                    </a:p>
                  </a:txBody>
                  <a:tcPr marL="68600" marR="68600" marT="34300" marB="34300">
                    <a:solidFill>
                      <a:schemeClr val="bg2"/>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Long séjour</a:t>
                      </a:r>
                      <a:endParaRPr sz="1100" u="none" strike="noStrike" cap="none" dirty="0">
                        <a:latin typeface="Georgia"/>
                        <a:cs typeface="Georgia"/>
                      </a:endParaRPr>
                    </a:p>
                  </a:txBody>
                  <a:tcPr marL="68600" marR="68600" marT="34300" marB="34300">
                    <a:solidFill>
                      <a:schemeClr val="bg2"/>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Seul</a:t>
                      </a:r>
                      <a:endParaRPr sz="1100" u="none" strike="noStrike" cap="none" dirty="0">
                        <a:latin typeface="Georgia"/>
                        <a:cs typeface="Georgia"/>
                      </a:endParaRPr>
                    </a:p>
                  </a:txBody>
                  <a:tcPr marL="68600" marR="68600" marT="34300" marB="34300">
                    <a:solidFill>
                      <a:schemeClr val="bg2"/>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Couple / Famille</a:t>
                      </a:r>
                      <a:endParaRPr sz="1100" u="none" strike="noStrike" cap="none" dirty="0">
                        <a:latin typeface="Georgia"/>
                        <a:cs typeface="Georgia"/>
                      </a:endParaRPr>
                    </a:p>
                  </a:txBody>
                  <a:tcPr marL="68600" marR="68600" marT="34300" marB="34300">
                    <a:solidFill>
                      <a:schemeClr val="bg2"/>
                    </a:solidFill>
                  </a:tcPr>
                </a:tc>
              </a:tr>
              <a:tr h="215150">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Résidences du CROUS</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Calibri"/>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tr>
              <a:tr h="215150">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Résidences </a:t>
                      </a:r>
                      <a:r>
                        <a:rPr lang="fr-FR" sz="1100" u="none" strike="noStrike" cap="none" dirty="0" smtClean="0">
                          <a:latin typeface="Georgia"/>
                          <a:cs typeface="Georgia"/>
                        </a:rPr>
                        <a:t>étudiantes </a:t>
                      </a:r>
                      <a:r>
                        <a:rPr lang="fr" sz="1100" u="none" strike="noStrike" cap="none" dirty="0" smtClean="0">
                          <a:latin typeface="Georgia"/>
                          <a:cs typeface="Georgia"/>
                        </a:rPr>
                        <a:t>privées</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r>
              <a:tr h="215150">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Chambres chez l’habitant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Calibri"/>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tr>
              <a:tr h="215150">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Colocations</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tr>
              <a:tr h="237625">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Sous-locations </a:t>
                      </a:r>
                      <a:r>
                        <a:rPr lang="fr" sz="800" u="none" strike="noStrike" cap="none">
                          <a:latin typeface="Georgia"/>
                          <a:cs typeface="Georgia"/>
                        </a:rPr>
                        <a:t>(sous conditions légales)</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r>
              <a:tr h="262650">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Location auprès d’un particulier</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r>
              <a:tr h="262650">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Foyers de Jeunes </a:t>
                      </a:r>
                      <a:r>
                        <a:rPr lang="fr" sz="1100" u="none" strike="noStrike" cap="none" dirty="0" smtClean="0">
                          <a:latin typeface="Georgia"/>
                          <a:cs typeface="Georgia"/>
                        </a:rPr>
                        <a:t>Travailleurs</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tr>
              <a:tr h="262650">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Résidences dédiées aux chercheurs</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r>
              <a:tr h="367825">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Hébergements de tourisme</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 (max. 90 jours)</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r>
              <a:tr h="262650">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Hôtels &amp; résidences hôtelières</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r>
              <a:tr h="215150">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Auberges de jeunesse</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dirty="0">
                        <a:latin typeface="Georgia"/>
                        <a:cs typeface="Georgia"/>
                      </a:endParaRPr>
                    </a:p>
                  </a:txBody>
                  <a:tcPr marL="68600" marR="68600" marT="34300" marB="34300"/>
                </a:tc>
              </a:tr>
            </a:tbl>
          </a:graphicData>
        </a:graphic>
      </p:graphicFrame>
      <p:pic>
        <p:nvPicPr>
          <p:cNvPr id="10" name="Image 9"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60" y="4244348"/>
            <a:ext cx="606598" cy="529560"/>
          </a:xfrm>
          <a:prstGeom prst="rect">
            <a:avLst/>
          </a:prstGeom>
        </p:spPr>
      </p:pic>
      <p:pic>
        <p:nvPicPr>
          <p:cNvPr id="7" name="Image 6"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2" name="Image 11"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3" name="Image 12"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266996" y="132675"/>
            <a:ext cx="4972500" cy="492300"/>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FFC000"/>
              </a:buClr>
              <a:buSzPts val="1100"/>
              <a:buFont typeface="Calibri"/>
              <a:buNone/>
            </a:pPr>
            <a:r>
              <a:rPr lang="fr" sz="2100" b="1" i="0" u="none" strike="noStrike" cap="none" dirty="0">
                <a:solidFill>
                  <a:srgbClr val="D16207"/>
                </a:solidFill>
                <a:latin typeface="Chalkboard SE Regular"/>
                <a:ea typeface="Calibri"/>
                <a:cs typeface="Chalkboard SE Regular"/>
                <a:sym typeface="Calibri"/>
              </a:rPr>
              <a:t>1.2 Logement meublé ou non meublé </a:t>
            </a:r>
            <a:endParaRPr sz="2100" b="1" i="0" u="none" strike="noStrike" cap="none" dirty="0">
              <a:solidFill>
                <a:srgbClr val="D16207"/>
              </a:solidFill>
              <a:latin typeface="Chalkboard SE Regular"/>
              <a:ea typeface="Calibri"/>
              <a:cs typeface="Chalkboard SE Regular"/>
              <a:sym typeface="Calibri"/>
            </a:endParaRPr>
          </a:p>
        </p:txBody>
      </p:sp>
      <p:sp>
        <p:nvSpPr>
          <p:cNvPr id="111" name="Shape 111"/>
          <p:cNvSpPr txBox="1">
            <a:spLocks noGrp="1"/>
          </p:cNvSpPr>
          <p:nvPr>
            <p:ph type="body" idx="1"/>
          </p:nvPr>
        </p:nvSpPr>
        <p:spPr>
          <a:xfrm>
            <a:off x="325898" y="549651"/>
            <a:ext cx="8607300" cy="4037090"/>
          </a:xfrm>
          <a:prstGeom prst="rect">
            <a:avLst/>
          </a:prstGeom>
          <a:noFill/>
          <a:ln>
            <a:noFill/>
          </a:ln>
        </p:spPr>
        <p:txBody>
          <a:bodyPr spcFirstLastPara="1" wrap="square" lIns="68575" tIns="34275" rIns="68575" bIns="34275" anchor="b" anchorCtr="0">
            <a:noAutofit/>
          </a:bodyPr>
          <a:lstStyle/>
          <a:p>
            <a:pPr marL="0" marR="0" lvl="0" indent="0" algn="l" rtl="0">
              <a:lnSpc>
                <a:spcPct val="70000"/>
              </a:lnSpc>
              <a:spcBef>
                <a:spcPts val="0"/>
              </a:spcBef>
              <a:spcAft>
                <a:spcPts val="0"/>
              </a:spcAft>
              <a:buClr>
                <a:schemeClr val="dk1"/>
              </a:buClr>
              <a:buSzPts val="1100"/>
              <a:buFont typeface="Arial"/>
              <a:buNone/>
            </a:pPr>
            <a:endParaRPr sz="1300" b="0" dirty="0"/>
          </a:p>
          <a:p>
            <a:pPr marL="0" marR="0" lvl="0" indent="0" algn="l" rtl="0">
              <a:spcBef>
                <a:spcPts val="0"/>
              </a:spcBef>
              <a:spcAft>
                <a:spcPts val="0"/>
              </a:spcAft>
              <a:buClr>
                <a:schemeClr val="dk1"/>
              </a:buClr>
              <a:buSzPts val="1100"/>
              <a:buFont typeface="Arial"/>
              <a:buNone/>
            </a:pPr>
            <a:endParaRPr sz="1200" b="0" dirty="0">
              <a:latin typeface="Georgia"/>
              <a:cs typeface="Georgia"/>
            </a:endParaRPr>
          </a:p>
          <a:p>
            <a:pPr marL="0" marR="0" lvl="0" indent="0" algn="l" rtl="0">
              <a:spcBef>
                <a:spcPts val="0"/>
              </a:spcBef>
              <a:spcAft>
                <a:spcPts val="0"/>
              </a:spcAft>
              <a:buClr>
                <a:schemeClr val="dk1"/>
              </a:buClr>
              <a:buSzPts val="1100"/>
              <a:buFont typeface="Arial"/>
              <a:buNone/>
            </a:pPr>
            <a:endParaRPr sz="1200" b="0" dirty="0">
              <a:latin typeface="Georgia"/>
              <a:cs typeface="Georgia"/>
            </a:endParaRPr>
          </a:p>
          <a:p>
            <a:pPr marL="171450" marR="0" lvl="0" indent="-171450" algn="l" rtl="0">
              <a:spcBef>
                <a:spcPts val="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Le mobilier d'un logement meublé </a:t>
            </a:r>
            <a:r>
              <a:rPr lang="fr-FR" sz="1200" b="0" i="0" u="none" strike="noStrike" cap="none" dirty="0" smtClean="0">
                <a:solidFill>
                  <a:schemeClr val="dk1"/>
                </a:solidFill>
                <a:latin typeface="Georgia"/>
                <a:cs typeface="Georgia"/>
                <a:sym typeface="Calibri"/>
              </a:rPr>
              <a:t>doit </a:t>
            </a:r>
            <a:r>
              <a:rPr lang="fr" sz="1200" b="0" i="0" u="none" strike="noStrike" cap="none" dirty="0" smtClean="0">
                <a:solidFill>
                  <a:schemeClr val="dk1"/>
                </a:solidFill>
                <a:latin typeface="Georgia"/>
                <a:cs typeface="Georgia"/>
                <a:sym typeface="Calibri"/>
              </a:rPr>
              <a:t>comporte</a:t>
            </a:r>
            <a:r>
              <a:rPr lang="fr-FR" sz="1200" b="0" i="0" u="none" strike="noStrike" cap="none" dirty="0" smtClean="0">
                <a:solidFill>
                  <a:schemeClr val="dk1"/>
                </a:solidFill>
                <a:latin typeface="Georgia"/>
                <a:cs typeface="Georgia"/>
                <a:sym typeface="Calibri"/>
              </a:rPr>
              <a:t>r</a:t>
            </a:r>
            <a:r>
              <a:rPr lang="fr" sz="1200" b="0" i="0" u="none" strike="noStrike" cap="none" dirty="0" smtClean="0">
                <a:solidFill>
                  <a:schemeClr val="dk1"/>
                </a:solidFill>
                <a:latin typeface="Georgia"/>
                <a:cs typeface="Georgia"/>
                <a:sym typeface="Calibri"/>
              </a:rPr>
              <a:t> </a:t>
            </a:r>
            <a:r>
              <a:rPr lang="fr" sz="1200" b="0" i="0" u="sng" strike="noStrike" cap="none" dirty="0">
                <a:solidFill>
                  <a:schemeClr val="dk1"/>
                </a:solidFill>
                <a:latin typeface="Georgia"/>
                <a:cs typeface="Georgia"/>
                <a:sym typeface="Calibri"/>
              </a:rPr>
              <a:t>au minimum</a:t>
            </a:r>
            <a:r>
              <a:rPr lang="fr" sz="1200" b="0" i="0" strike="noStrike" cap="none" dirty="0">
                <a:solidFill>
                  <a:schemeClr val="dk1"/>
                </a:solidFill>
                <a:latin typeface="Georgia"/>
                <a:cs typeface="Georgia"/>
                <a:sym typeface="Calibri"/>
              </a:rPr>
              <a:t> </a:t>
            </a:r>
            <a:r>
              <a:rPr lang="fr" sz="1200" b="0" i="0" u="none" strike="noStrike" cap="none" dirty="0">
                <a:solidFill>
                  <a:schemeClr val="dk1"/>
                </a:solidFill>
                <a:latin typeface="Georgia"/>
                <a:cs typeface="Georgia"/>
                <a:sym typeface="Calibri"/>
              </a:rPr>
              <a:t>les éléments suivants : </a:t>
            </a:r>
            <a:endParaRPr sz="1200" b="1" i="0" u="none" strike="noStrike" cap="none" dirty="0">
              <a:solidFill>
                <a:schemeClr val="dk1"/>
              </a:solidFill>
              <a:latin typeface="Georgia"/>
              <a:cs typeface="Georgia"/>
              <a:sym typeface="Calibri"/>
            </a:endParaRPr>
          </a:p>
          <a:p>
            <a:pPr marL="596900" marR="0" lvl="1" indent="-260350" algn="l" rtl="0">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Literie comprenant couette ou couverture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Rideaux ou volets aux fenêtres dans les pièces destinées à être utilisées comme chambre à coucher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Plaques de cuisson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Four ou four à micro-ondes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Réfrigérateur et congélateur ou, au minimum, un réfrigérateur doté d'un compartiment freezer (-6°C)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Vaisselle nécessaire à la prise des repas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Ustensiles de cuisine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Table et sièges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Etagères de rangement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Luminaires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Matériel d'entretien ménager adapté aux caractéristiques du logement.</a:t>
            </a:r>
            <a:endParaRPr sz="1200" b="0" i="0" u="none" strike="noStrike" cap="none" dirty="0">
              <a:solidFill>
                <a:schemeClr val="dk1"/>
              </a:solidFill>
              <a:latin typeface="Georgia"/>
              <a:cs typeface="Georgia"/>
              <a:sym typeface="Calibri"/>
            </a:endParaRPr>
          </a:p>
          <a:p>
            <a:pPr marL="171450" marR="0" lvl="0" indent="-171450" algn="l" rtl="0">
              <a:spcBef>
                <a:spcPts val="8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Un logement non meublé (ou vide) </a:t>
            </a:r>
            <a:r>
              <a:rPr lang="fr" sz="1200" b="0" i="0" u="sng" strike="noStrike" cap="none" dirty="0">
                <a:solidFill>
                  <a:schemeClr val="dk1"/>
                </a:solidFill>
                <a:latin typeface="Georgia"/>
                <a:cs typeface="Georgia"/>
                <a:sym typeface="Calibri"/>
              </a:rPr>
              <a:t>peut</a:t>
            </a:r>
            <a:r>
              <a:rPr lang="fr" sz="1200" b="0" i="0" u="none" strike="noStrike" cap="none" dirty="0">
                <a:solidFill>
                  <a:schemeClr val="dk1"/>
                </a:solidFill>
                <a:latin typeface="Georgia"/>
                <a:cs typeface="Georgia"/>
                <a:sym typeface="Calibri"/>
              </a:rPr>
              <a:t> inclure une cuisine aménagée ou équipée (avec éléments et certains électroménagers) mais ne comprendra pas le mobilier (table/chaises...) ni les ustensiles de cuisine.</a:t>
            </a:r>
            <a:endParaRPr sz="1200" b="1" i="0" u="none" strike="noStrike" cap="none" dirty="0">
              <a:solidFill>
                <a:schemeClr val="dk1"/>
              </a:solidFill>
              <a:latin typeface="Georgia"/>
              <a:cs typeface="Georgia"/>
              <a:sym typeface="Calibri"/>
            </a:endParaRPr>
          </a:p>
          <a:p>
            <a:pPr marL="171450" marR="0" lvl="0" indent="-171450" algn="l" rtl="0">
              <a:lnSpc>
                <a:spcPct val="70000"/>
              </a:lnSpc>
              <a:spcBef>
                <a:spcPts val="8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Superficie minimum quel que soit le logement =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smtClean="0">
                <a:solidFill>
                  <a:schemeClr val="dk1"/>
                </a:solidFill>
                <a:latin typeface="Georgia"/>
                <a:cs typeface="Georgia"/>
                <a:sym typeface="Calibri"/>
              </a:rPr>
              <a:t>9</a:t>
            </a:r>
            <a:r>
              <a:rPr lang="fr-FR" sz="1200" b="0" i="0" u="none" strike="noStrike" cap="none" dirty="0" smtClean="0">
                <a:solidFill>
                  <a:schemeClr val="dk1"/>
                </a:solidFill>
                <a:latin typeface="Georgia"/>
                <a:cs typeface="Georgia"/>
                <a:sym typeface="Calibri"/>
              </a:rPr>
              <a:t> </a:t>
            </a:r>
            <a:r>
              <a:rPr lang="fr" sz="1200" b="0" i="0" u="none" strike="noStrike" cap="none" dirty="0" smtClean="0">
                <a:solidFill>
                  <a:schemeClr val="dk1"/>
                </a:solidFill>
                <a:latin typeface="Georgia"/>
                <a:cs typeface="Georgia"/>
                <a:sym typeface="Calibri"/>
              </a:rPr>
              <a:t>m² </a:t>
            </a:r>
            <a:r>
              <a:rPr lang="fr" sz="1200" b="0" i="0" u="none" strike="noStrike" cap="none" dirty="0">
                <a:solidFill>
                  <a:schemeClr val="dk1"/>
                </a:solidFill>
                <a:latin typeface="Georgia"/>
                <a:cs typeface="Georgia"/>
                <a:sym typeface="Calibri"/>
              </a:rPr>
              <a:t>pour 1 personne</a:t>
            </a:r>
            <a:endParaRPr sz="1200" b="1" i="0" u="none" strike="noStrike" cap="none" dirty="0">
              <a:solidFill>
                <a:schemeClr val="dk1"/>
              </a:solidFill>
              <a:latin typeface="Georgia"/>
              <a:cs typeface="Georgia"/>
              <a:sym typeface="Calibri"/>
            </a:endParaRPr>
          </a:p>
          <a:p>
            <a:pPr marL="596900" lvl="1" indent="-260350">
              <a:lnSpc>
                <a:spcPct val="70000"/>
              </a:lnSpc>
              <a:spcBef>
                <a:spcPts val="400"/>
              </a:spcBef>
              <a:buFont typeface="Arial"/>
              <a:buChar char="-"/>
            </a:pPr>
            <a:r>
              <a:rPr lang="fr" sz="1200" b="0" i="0" u="none" strike="noStrike" cap="none" dirty="0">
                <a:solidFill>
                  <a:schemeClr val="dk1"/>
                </a:solidFill>
                <a:latin typeface="Georgia"/>
                <a:cs typeface="Georgia"/>
                <a:sym typeface="Calibri"/>
              </a:rPr>
              <a:t>16 </a:t>
            </a:r>
            <a:r>
              <a:rPr lang="fr" sz="1200" b="0" dirty="0" smtClean="0">
                <a:latin typeface="Georgia"/>
                <a:cs typeface="Georgia"/>
              </a:rPr>
              <a:t>m² </a:t>
            </a:r>
            <a:r>
              <a:rPr lang="fr" sz="1200" b="0" i="0" u="none" strike="noStrike" cap="none" dirty="0">
                <a:solidFill>
                  <a:schemeClr val="dk1"/>
                </a:solidFill>
                <a:latin typeface="Georgia"/>
                <a:cs typeface="Georgia"/>
                <a:sym typeface="Calibri"/>
              </a:rPr>
              <a:t>pour deux personnes,</a:t>
            </a:r>
            <a:endParaRPr sz="1200" b="1" i="0" u="none" strike="noStrike" cap="none" dirty="0">
              <a:solidFill>
                <a:schemeClr val="dk1"/>
              </a:solidFill>
              <a:latin typeface="Georgia"/>
              <a:cs typeface="Georgia"/>
              <a:sym typeface="Calibri"/>
            </a:endParaRPr>
          </a:p>
          <a:p>
            <a:pPr marL="596900" lvl="1" indent="-260350">
              <a:lnSpc>
                <a:spcPct val="70000"/>
              </a:lnSpc>
              <a:spcBef>
                <a:spcPts val="400"/>
              </a:spcBef>
              <a:buFont typeface="Arial"/>
              <a:buChar char="-"/>
            </a:pPr>
            <a:r>
              <a:rPr lang="fr" sz="1200" b="0" i="0" u="none" strike="noStrike" cap="none" dirty="0">
                <a:solidFill>
                  <a:schemeClr val="dk1"/>
                </a:solidFill>
                <a:latin typeface="Georgia"/>
                <a:cs typeface="Georgia"/>
                <a:sym typeface="Calibri"/>
              </a:rPr>
              <a:t>+ 9 </a:t>
            </a:r>
            <a:r>
              <a:rPr lang="fr" sz="1200" b="0" dirty="0" smtClean="0">
                <a:latin typeface="Georgia"/>
                <a:cs typeface="Georgia"/>
              </a:rPr>
              <a:t>m² </a:t>
            </a:r>
            <a:r>
              <a:rPr lang="fr" sz="1200" b="0" i="0" u="none" strike="noStrike" cap="none" dirty="0">
                <a:solidFill>
                  <a:schemeClr val="dk1"/>
                </a:solidFill>
                <a:latin typeface="Georgia"/>
                <a:cs typeface="Georgia"/>
                <a:sym typeface="Calibri"/>
              </a:rPr>
              <a:t>par personne supplémentaire</a:t>
            </a:r>
            <a:r>
              <a:rPr lang="fr" sz="1200" b="0" i="0" u="none" strike="noStrike" cap="none" dirty="0" smtClean="0">
                <a:solidFill>
                  <a:schemeClr val="dk1"/>
                </a:solidFill>
                <a:latin typeface="Georgia"/>
                <a:cs typeface="Georgia"/>
                <a:sym typeface="Calibri"/>
              </a:rPr>
              <a:t>.</a:t>
            </a:r>
            <a:endParaRPr lang="fr-FR" sz="1200" b="0" i="0" u="none" strike="noStrike" cap="none" dirty="0" smtClean="0">
              <a:solidFill>
                <a:schemeClr val="dk1"/>
              </a:solidFill>
              <a:latin typeface="Georgia"/>
              <a:cs typeface="Georgia"/>
              <a:sym typeface="Calibri"/>
            </a:endParaRPr>
          </a:p>
          <a:p>
            <a:pPr marL="596900" lvl="1" indent="-260350">
              <a:lnSpc>
                <a:spcPct val="70000"/>
              </a:lnSpc>
              <a:spcBef>
                <a:spcPts val="400"/>
              </a:spcBef>
              <a:buFont typeface="Arial"/>
              <a:buChar char="-"/>
            </a:pPr>
            <a:endParaRPr sz="1200" b="0" dirty="0">
              <a:latin typeface="Georgia"/>
              <a:cs typeface="Georgia"/>
            </a:endParaRPr>
          </a:p>
          <a:p>
            <a:pPr marL="171450" marR="0" lvl="0" indent="-171450" algn="l" rtl="0">
              <a:spcBef>
                <a:spcPts val="400"/>
              </a:spcBef>
              <a:spcAft>
                <a:spcPts val="0"/>
              </a:spcAft>
              <a:buFont typeface="Arial"/>
              <a:buChar char="•"/>
            </a:pPr>
            <a:r>
              <a:rPr lang="fr" sz="1200" b="0" i="0" u="none" strike="noStrike" cap="none" dirty="0">
                <a:solidFill>
                  <a:schemeClr val="dk1"/>
                </a:solidFill>
                <a:latin typeface="Georgia"/>
                <a:cs typeface="Georgia"/>
                <a:sym typeface="Calibri"/>
              </a:rPr>
              <a:t>Tous les propriétaires ont pour obligation de proposer un logement </a:t>
            </a:r>
            <a:r>
              <a:rPr lang="fr-FR" sz="1200" b="0" dirty="0" smtClean="0">
                <a:latin typeface="Georgia"/>
                <a:cs typeface="Georgia"/>
              </a:rPr>
              <a:t>décent </a:t>
            </a:r>
            <a:r>
              <a:rPr lang="fr" sz="1200" b="0" i="0" u="none" strike="noStrike" cap="none" dirty="0" smtClean="0">
                <a:solidFill>
                  <a:schemeClr val="dk1"/>
                </a:solidFill>
                <a:latin typeface="Georgia"/>
                <a:cs typeface="Georgia"/>
                <a:sym typeface="Calibri"/>
              </a:rPr>
              <a:t>(répondant </a:t>
            </a:r>
            <a:r>
              <a:rPr lang="fr" sz="1200" b="0" i="0" u="none" strike="noStrike" cap="none" dirty="0">
                <a:solidFill>
                  <a:schemeClr val="dk1"/>
                </a:solidFill>
                <a:latin typeface="Georgia"/>
                <a:cs typeface="Georgia"/>
                <a:sym typeface="Calibri"/>
              </a:rPr>
              <a:t>à des critères de surface et de confort minimum</a:t>
            </a:r>
            <a:r>
              <a:rPr lang="fr" sz="1200" b="0" i="0" u="none" strike="noStrike" cap="none" dirty="0" smtClean="0">
                <a:solidFill>
                  <a:schemeClr val="dk1"/>
                </a:solidFill>
                <a:latin typeface="Georgia"/>
                <a:cs typeface="Georgia"/>
                <a:sym typeface="Calibri"/>
              </a:rPr>
              <a:t>).</a:t>
            </a:r>
            <a:r>
              <a:rPr lang="fr-FR" sz="1200" b="0" i="0" u="none" strike="noStrike" cap="none" dirty="0" smtClean="0">
                <a:solidFill>
                  <a:schemeClr val="dk1"/>
                </a:solidFill>
                <a:latin typeface="Georgia"/>
                <a:cs typeface="Georgia"/>
                <a:sym typeface="Calibri"/>
              </a:rPr>
              <a:t> </a:t>
            </a:r>
            <a:endParaRPr sz="1200" b="0" i="0" u="none" strike="noStrike" cap="none" dirty="0">
              <a:solidFill>
                <a:schemeClr val="dk1"/>
              </a:solidFill>
              <a:latin typeface="Georgia"/>
              <a:cs typeface="Georgia"/>
              <a:sym typeface="Calibri"/>
            </a:endParaRPr>
          </a:p>
        </p:txBody>
      </p:sp>
      <p:pic>
        <p:nvPicPr>
          <p:cNvPr id="5" name="Image 4"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8" name="Image 7"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2" name="Image 11"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226117" y="75814"/>
            <a:ext cx="8247307" cy="656537"/>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FFC000"/>
              </a:buClr>
              <a:buSzPts val="1100"/>
              <a:buFont typeface="Calibri"/>
              <a:buNone/>
            </a:pPr>
            <a:r>
              <a:rPr lang="fr" sz="2100" b="1" i="0" u="none" strike="noStrike" cap="none" dirty="0">
                <a:solidFill>
                  <a:srgbClr val="D16207"/>
                </a:solidFill>
                <a:latin typeface="Chalkboard SE Regular"/>
                <a:ea typeface="Calibri"/>
                <a:cs typeface="Chalkboard SE Regular"/>
                <a:sym typeface="Calibri"/>
              </a:rPr>
              <a:t>1.2 Durées des contrats de location meublée ou non meublée </a:t>
            </a:r>
            <a:endParaRPr sz="2100" b="1" i="0" u="none" strike="noStrike" cap="none" dirty="0">
              <a:solidFill>
                <a:srgbClr val="D16207"/>
              </a:solidFill>
              <a:latin typeface="Chalkboard SE Regular"/>
              <a:ea typeface="Calibri"/>
              <a:cs typeface="Chalkboard SE Regular"/>
              <a:sym typeface="Calibri"/>
            </a:endParaRPr>
          </a:p>
        </p:txBody>
      </p:sp>
      <p:graphicFrame>
        <p:nvGraphicFramePr>
          <p:cNvPr id="117" name="Shape 117"/>
          <p:cNvGraphicFramePr/>
          <p:nvPr>
            <p:extLst>
              <p:ext uri="{D42A27DB-BD31-4B8C-83A1-F6EECF244321}">
                <p14:modId xmlns:p14="http://schemas.microsoft.com/office/powerpoint/2010/main" val="4254597007"/>
              </p:ext>
            </p:extLst>
          </p:nvPr>
        </p:nvGraphicFramePr>
        <p:xfrm>
          <a:off x="292649" y="621922"/>
          <a:ext cx="7820200" cy="3277850"/>
        </p:xfrm>
        <a:graphic>
          <a:graphicData uri="http://schemas.openxmlformats.org/drawingml/2006/table">
            <a:tbl>
              <a:tblPr firstRow="1" bandRow="1">
                <a:noFill/>
                <a:tableStyleId>{7D325BE1-E484-4F50-98B3-0D9B71085C33}</a:tableStyleId>
              </a:tblPr>
              <a:tblGrid>
                <a:gridCol w="2606725"/>
                <a:gridCol w="3160650"/>
                <a:gridCol w="2052825"/>
              </a:tblGrid>
              <a:tr h="501725">
                <a:tc>
                  <a:txBody>
                    <a:bodyPr/>
                    <a:lstStyle/>
                    <a:p>
                      <a:pPr marL="0" marR="0" lvl="0" indent="0" algn="ctr" rtl="0">
                        <a:lnSpc>
                          <a:spcPct val="100000"/>
                        </a:lnSpc>
                        <a:spcBef>
                          <a:spcPts val="0"/>
                        </a:spcBef>
                        <a:spcAft>
                          <a:spcPts val="0"/>
                        </a:spcAft>
                        <a:buClr>
                          <a:srgbClr val="000000"/>
                        </a:buClr>
                        <a:buSzPts val="1400"/>
                        <a:buFont typeface="Arial"/>
                        <a:buNone/>
                      </a:pPr>
                      <a:endParaRPr sz="1200" u="none" strike="noStrike" cap="none" dirty="0">
                        <a:latin typeface="Georgia"/>
                        <a:cs typeface="Georgia"/>
                      </a:endParaRPr>
                    </a:p>
                  </a:txBody>
                  <a:tcPr marL="68600" marR="68600" marT="34300" marB="34300">
                    <a:solidFill>
                      <a:srgbClr val="D16207"/>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a:latin typeface="Georgia"/>
                          <a:cs typeface="Georgia"/>
                        </a:rPr>
                        <a:t>Logement  meublé </a:t>
                      </a:r>
                      <a:r>
                        <a:rPr lang="fr" sz="1050" u="none" strike="noStrike" cap="none">
                          <a:latin typeface="Georgia"/>
                          <a:cs typeface="Georgia"/>
                        </a:rPr>
                        <a:t>(en résidence principale*)</a:t>
                      </a:r>
                      <a:endParaRPr sz="1200" u="none" strike="noStrike" cap="none">
                        <a:latin typeface="Georgia"/>
                        <a:cs typeface="Georgia"/>
                      </a:endParaRPr>
                    </a:p>
                  </a:txBody>
                  <a:tcPr marL="68600" marR="68600" marT="34300" marB="34300" anchor="ctr">
                    <a:solidFill>
                      <a:srgbClr val="D16207"/>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dirty="0">
                          <a:latin typeface="Georgia"/>
                          <a:cs typeface="Georgia"/>
                        </a:rPr>
                        <a:t>Logement non meublé</a:t>
                      </a:r>
                      <a:endParaRPr sz="1200" u="none" strike="noStrike" cap="none" dirty="0">
                        <a:latin typeface="Georgia"/>
                        <a:cs typeface="Georgia"/>
                      </a:endParaRPr>
                    </a:p>
                  </a:txBody>
                  <a:tcPr marL="68600" marR="68600" marT="34300" marB="34300" anchor="ctr">
                    <a:solidFill>
                      <a:srgbClr val="D16207"/>
                    </a:solidFill>
                  </a:tcPr>
                </a:tc>
              </a:tr>
              <a:tr h="879775">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a:latin typeface="Georgia"/>
                          <a:cs typeface="Georgia"/>
                        </a:rPr>
                        <a:t>Durée du bail</a:t>
                      </a:r>
                      <a:endParaRPr sz="1200" u="none" strike="noStrike" cap="none">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dirty="0">
                          <a:latin typeface="Georgia"/>
                          <a:cs typeface="Georgia"/>
                        </a:rPr>
                        <a:t>1 an, tacite reconduction</a:t>
                      </a:r>
                      <a:endParaRPr sz="1050" u="none" strike="noStrike" cap="none" dirty="0">
                        <a:latin typeface="Georgia"/>
                        <a:cs typeface="Georgia"/>
                      </a:endParaRPr>
                    </a:p>
                    <a:p>
                      <a:pPr marL="0" marR="0" lvl="0" indent="0" algn="l" rtl="0">
                        <a:lnSpc>
                          <a:spcPct val="100000"/>
                        </a:lnSpc>
                        <a:spcBef>
                          <a:spcPts val="0"/>
                        </a:spcBef>
                        <a:spcAft>
                          <a:spcPts val="0"/>
                        </a:spcAft>
                        <a:buClr>
                          <a:srgbClr val="000000"/>
                        </a:buClr>
                        <a:buSzPts val="1400"/>
                        <a:buFont typeface="Arial"/>
                        <a:buNone/>
                      </a:pPr>
                      <a:r>
                        <a:rPr lang="fr" sz="1200" u="none" strike="noStrike" cap="none" dirty="0">
                          <a:latin typeface="Georgia"/>
                          <a:cs typeface="Georgia"/>
                        </a:rPr>
                        <a:t>ou 9 mois si le locataire a le statut </a:t>
                      </a:r>
                      <a:r>
                        <a:rPr lang="fr" sz="1200" u="none" strike="noStrike" cap="none" dirty="0">
                          <a:solidFill>
                            <a:schemeClr val="dk1"/>
                          </a:solidFill>
                          <a:latin typeface="Georgia"/>
                          <a:cs typeface="Georgia"/>
                        </a:rPr>
                        <a:t>étudiant</a:t>
                      </a:r>
                      <a:endParaRPr sz="1050" u="none" strike="noStrike" cap="none" dirty="0">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chemeClr val="dk1"/>
                        </a:buClr>
                        <a:buSzPts val="1400"/>
                        <a:buFont typeface="Calibri"/>
                        <a:buNone/>
                      </a:pPr>
                      <a:r>
                        <a:rPr lang="fr" sz="1200" u="none" strike="noStrike" cap="none">
                          <a:latin typeface="Georgia"/>
                          <a:cs typeface="Georgia"/>
                        </a:rPr>
                        <a:t>3 ans, tacite reconduction</a:t>
                      </a:r>
                      <a:endParaRPr sz="1050" u="none" strike="noStrike" cap="none">
                        <a:latin typeface="Georgia"/>
                        <a:cs typeface="Georgia"/>
                      </a:endParaRPr>
                    </a:p>
                  </a:txBody>
                  <a:tcPr marL="68600" marR="68600" marT="34300" marB="34300" anchor="ctr"/>
                </a:tc>
              </a:tr>
              <a:tr h="790850">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a:latin typeface="Georgia"/>
                          <a:cs typeface="Georgia"/>
                        </a:rPr>
                        <a:t>Dépôt de garantie </a:t>
                      </a:r>
                      <a:endParaRPr sz="1200" u="none" strike="noStrike" cap="none">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chemeClr val="dk1"/>
                        </a:buClr>
                        <a:buSzPts val="1400"/>
                        <a:buFont typeface="Calibri"/>
                        <a:buNone/>
                      </a:pPr>
                      <a:r>
                        <a:rPr lang="fr" sz="1200" u="none" strike="noStrike" cap="none" dirty="0">
                          <a:latin typeface="Georgia"/>
                          <a:cs typeface="Georgia"/>
                        </a:rPr>
                        <a:t>2 mois de loyer (hors charge</a:t>
                      </a:r>
                      <a:r>
                        <a:rPr lang="fr" sz="1200" u="none" strike="noStrike" cap="none" dirty="0" smtClean="0">
                          <a:latin typeface="Georgia"/>
                          <a:cs typeface="Georgia"/>
                        </a:rPr>
                        <a:t>)</a:t>
                      </a:r>
                      <a:r>
                        <a:rPr lang="fr-FR" sz="1200" u="none" strike="noStrike" cap="none" dirty="0" smtClean="0">
                          <a:latin typeface="Georgia"/>
                          <a:cs typeface="Georgia"/>
                        </a:rPr>
                        <a:t> </a:t>
                      </a:r>
                      <a:r>
                        <a:rPr lang="fr" sz="1200" u="none" strike="noStrike" cap="none" dirty="0" smtClean="0">
                          <a:latin typeface="Georgia"/>
                          <a:cs typeface="Georgia"/>
                        </a:rPr>
                        <a:t>maximum</a:t>
                      </a:r>
                      <a:endParaRPr sz="1050" u="none" strike="noStrike" cap="none" dirty="0">
                        <a:latin typeface="Georgia"/>
                        <a:cs typeface="Georgia"/>
                      </a:endParaRPr>
                    </a:p>
                    <a:p>
                      <a:pPr marL="0" marR="0" lvl="0" indent="0" algn="l" rtl="0">
                        <a:lnSpc>
                          <a:spcPct val="100000"/>
                        </a:lnSpc>
                        <a:spcBef>
                          <a:spcPts val="0"/>
                        </a:spcBef>
                        <a:spcAft>
                          <a:spcPts val="0"/>
                        </a:spcAft>
                        <a:buClr>
                          <a:srgbClr val="000000"/>
                        </a:buClr>
                        <a:buSzPts val="1400"/>
                        <a:buFont typeface="Arial"/>
                        <a:buNone/>
                      </a:pPr>
                      <a:endParaRPr sz="1200" u="none" strike="noStrike" cap="none" dirty="0">
                        <a:solidFill>
                          <a:srgbClr val="FFC000"/>
                        </a:solidFill>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chemeClr val="dk1"/>
                        </a:buClr>
                        <a:buSzPts val="1400"/>
                        <a:buFont typeface="Calibri"/>
                        <a:buNone/>
                      </a:pPr>
                      <a:r>
                        <a:rPr lang="fr" sz="1200" u="none" strike="noStrike" cap="none">
                          <a:latin typeface="Georgia"/>
                          <a:cs typeface="Georgia"/>
                        </a:rPr>
                        <a:t>1 mois de loyer (hors charge) maximum</a:t>
                      </a:r>
                      <a:endParaRPr sz="1050" u="none" strike="noStrike" cap="none">
                        <a:latin typeface="Georgia"/>
                        <a:cs typeface="Georgia"/>
                      </a:endParaRPr>
                    </a:p>
                    <a:p>
                      <a:pPr marL="0" marR="0" lvl="0" indent="0" algn="l" rtl="0">
                        <a:lnSpc>
                          <a:spcPct val="100000"/>
                        </a:lnSpc>
                        <a:spcBef>
                          <a:spcPts val="0"/>
                        </a:spcBef>
                        <a:spcAft>
                          <a:spcPts val="0"/>
                        </a:spcAft>
                        <a:buClr>
                          <a:srgbClr val="000000"/>
                        </a:buClr>
                        <a:buSzPts val="1400"/>
                        <a:buFont typeface="Arial"/>
                        <a:buNone/>
                      </a:pPr>
                      <a:endParaRPr sz="1200" u="none" strike="noStrike" cap="none">
                        <a:latin typeface="Georgia"/>
                        <a:cs typeface="Georgia"/>
                      </a:endParaRPr>
                    </a:p>
                  </a:txBody>
                  <a:tcPr marL="68600" marR="68600" marT="34300" marB="34300" anchor="ctr"/>
                </a:tc>
              </a:tr>
              <a:tr h="552750">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dirty="0">
                          <a:solidFill>
                            <a:schemeClr val="dk1"/>
                          </a:solidFill>
                          <a:latin typeface="Georgia"/>
                          <a:cs typeface="Georgia"/>
                        </a:rPr>
                        <a:t>Préavis pour fin de bail </a:t>
                      </a:r>
                      <a:r>
                        <a:rPr lang="fr" sz="1200" b="1" u="none" strike="noStrike" cap="none" dirty="0" smtClean="0">
                          <a:solidFill>
                            <a:schemeClr val="dk1"/>
                          </a:solidFill>
                          <a:latin typeface="Georgia"/>
                          <a:cs typeface="Georgia"/>
                        </a:rPr>
                        <a:t>du propriétaire</a:t>
                      </a:r>
                      <a:endParaRPr sz="1200" b="1" u="none" strike="noStrike" cap="none" dirty="0">
                        <a:solidFill>
                          <a:schemeClr val="dk1"/>
                        </a:solidFill>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a:latin typeface="Georgia"/>
                          <a:cs typeface="Georgia"/>
                        </a:rPr>
                        <a:t>3 mois minimum avant la fin du bail</a:t>
                      </a:r>
                      <a:endParaRPr sz="1200" u="none" strike="noStrike" cap="none">
                        <a:solidFill>
                          <a:srgbClr val="FFC000"/>
                        </a:solidFill>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a:latin typeface="Georgia"/>
                          <a:cs typeface="Georgia"/>
                        </a:rPr>
                        <a:t>6 mois minimum avant la fin du bail</a:t>
                      </a:r>
                      <a:endParaRPr sz="1200" u="none" strike="noStrike" cap="none">
                        <a:latin typeface="Georgia"/>
                        <a:cs typeface="Georgia"/>
                      </a:endParaRPr>
                    </a:p>
                  </a:txBody>
                  <a:tcPr marL="68600" marR="68600" marT="34300" marB="34300" anchor="ctr"/>
                </a:tc>
              </a:tr>
              <a:tr h="552750">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dirty="0">
                          <a:solidFill>
                            <a:schemeClr val="dk1"/>
                          </a:solidFill>
                          <a:latin typeface="Georgia"/>
                          <a:cs typeface="Georgia"/>
                        </a:rPr>
                        <a:t>Préavis pour fin de bail </a:t>
                      </a:r>
                      <a:r>
                        <a:rPr lang="fr" sz="1200" b="1" u="none" strike="noStrike" cap="none" dirty="0" smtClean="0">
                          <a:solidFill>
                            <a:schemeClr val="dk1"/>
                          </a:solidFill>
                          <a:latin typeface="Georgia"/>
                          <a:cs typeface="Georgia"/>
                        </a:rPr>
                        <a:t>du</a:t>
                      </a:r>
                      <a:r>
                        <a:rPr lang="fr" sz="1200" b="1" u="none" strike="noStrike" cap="none" dirty="0" smtClean="0">
                          <a:latin typeface="Georgia"/>
                          <a:cs typeface="Georgia"/>
                        </a:rPr>
                        <a:t> lo</a:t>
                      </a:r>
                      <a:r>
                        <a:rPr lang="fr" sz="1200" b="1" u="none" strike="noStrike" cap="none" dirty="0" smtClean="0">
                          <a:solidFill>
                            <a:schemeClr val="dk1"/>
                          </a:solidFill>
                          <a:latin typeface="Georgia"/>
                          <a:cs typeface="Georgia"/>
                        </a:rPr>
                        <a:t>cataire</a:t>
                      </a:r>
                      <a:endParaRPr sz="1200" b="1" u="none" strike="noStrike" cap="none" dirty="0">
                        <a:solidFill>
                          <a:schemeClr val="dk1"/>
                        </a:solidFill>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a:latin typeface="Georgia"/>
                          <a:cs typeface="Georgia"/>
                        </a:rPr>
                        <a:t>1 mois minimum avant le départ</a:t>
                      </a:r>
                      <a:endParaRPr sz="1200" u="none" strike="noStrike" cap="none">
                        <a:solidFill>
                          <a:srgbClr val="FFC000"/>
                        </a:solidFill>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dirty="0">
                          <a:latin typeface="Georgia"/>
                          <a:cs typeface="Georgia"/>
                        </a:rPr>
                        <a:t>De 1 à 3 mois avant le départ (selon conditions)</a:t>
                      </a:r>
                      <a:endParaRPr sz="1200" u="none" strike="noStrike" cap="none" dirty="0">
                        <a:latin typeface="Georgia"/>
                        <a:cs typeface="Georgia"/>
                      </a:endParaRPr>
                    </a:p>
                  </a:txBody>
                  <a:tcPr marL="68600" marR="68600" marT="34300" marB="34300" anchor="ctr"/>
                </a:tc>
              </a:tr>
            </a:tbl>
          </a:graphicData>
        </a:graphic>
      </p:graphicFrame>
      <p:sp>
        <p:nvSpPr>
          <p:cNvPr id="118" name="Shape 118"/>
          <p:cNvSpPr txBox="1"/>
          <p:nvPr/>
        </p:nvSpPr>
        <p:spPr>
          <a:xfrm>
            <a:off x="820483" y="3997128"/>
            <a:ext cx="7483800" cy="598200"/>
          </a:xfrm>
          <a:prstGeom prst="rect">
            <a:avLst/>
          </a:prstGeom>
          <a:noFill/>
          <a:ln>
            <a:noFill/>
          </a:ln>
        </p:spPr>
        <p:txBody>
          <a:bodyPr spcFirstLastPara="1" wrap="square" lIns="68575" tIns="34275" rIns="68575" bIns="34275" anchor="b" anchorCtr="0">
            <a:noAutofit/>
          </a:bodyPr>
          <a:lstStyle/>
          <a:p>
            <a:pPr marL="0" marR="0" lvl="0" indent="0" algn="just" rtl="0">
              <a:lnSpc>
                <a:spcPct val="90000"/>
              </a:lnSpc>
              <a:spcBef>
                <a:spcPts val="0"/>
              </a:spcBef>
              <a:spcAft>
                <a:spcPts val="0"/>
              </a:spcAft>
              <a:buClr>
                <a:srgbClr val="FFC000"/>
              </a:buClr>
              <a:buSzPts val="1200"/>
              <a:buFont typeface="Arial"/>
              <a:buNone/>
            </a:pPr>
            <a:r>
              <a:rPr lang="fr" sz="1300" b="1" i="0" u="none" strike="noStrike" cap="none" dirty="0" smtClean="0">
                <a:solidFill>
                  <a:srgbClr val="D16207"/>
                </a:solidFill>
                <a:latin typeface="Georgia"/>
                <a:ea typeface="Calibri"/>
                <a:cs typeface="Georgia"/>
                <a:sym typeface="Calibri"/>
              </a:rPr>
              <a:t>*</a:t>
            </a:r>
            <a:r>
              <a:rPr lang="fr-FR" sz="1300" b="1" i="0" u="none" strike="noStrike" cap="none" dirty="0" smtClean="0">
                <a:solidFill>
                  <a:srgbClr val="D16207"/>
                </a:solidFill>
                <a:latin typeface="Georgia"/>
                <a:ea typeface="Calibri"/>
                <a:cs typeface="Georgia"/>
                <a:sym typeface="Calibri"/>
              </a:rPr>
              <a:t>S</a:t>
            </a:r>
            <a:r>
              <a:rPr lang="fr" sz="1300" b="1" i="0" u="none" strike="noStrike" cap="none" dirty="0" smtClean="0">
                <a:solidFill>
                  <a:srgbClr val="D16207"/>
                </a:solidFill>
                <a:latin typeface="Georgia"/>
                <a:ea typeface="Calibri"/>
                <a:cs typeface="Georgia"/>
                <a:sym typeface="Calibri"/>
              </a:rPr>
              <a:t>i </a:t>
            </a:r>
            <a:r>
              <a:rPr lang="fr" sz="1300" b="1" i="0" u="none" strike="noStrike" cap="none" dirty="0">
                <a:solidFill>
                  <a:srgbClr val="D16207"/>
                </a:solidFill>
                <a:latin typeface="Georgia"/>
                <a:ea typeface="Calibri"/>
                <a:cs typeface="Georgia"/>
                <a:sym typeface="Calibri"/>
              </a:rPr>
              <a:t>vous venez pour un plus court-séjour, d’autres solutions de location de courte durée existent (contrat de date à date, résidence temporaire, tourisme…). Les conditions contractuelles peuvent être différentes des indications ci-dessus.</a:t>
            </a:r>
            <a:endParaRPr sz="1300" b="1" i="0" u="none" strike="noStrike" cap="none" dirty="0">
              <a:solidFill>
                <a:srgbClr val="D16207"/>
              </a:solidFill>
              <a:latin typeface="Georgia"/>
              <a:ea typeface="Calibri"/>
              <a:cs typeface="Georgia"/>
              <a:sym typeface="Calibri"/>
            </a:endParaRPr>
          </a:p>
        </p:txBody>
      </p:sp>
      <p:pic>
        <p:nvPicPr>
          <p:cNvPr id="6" name="Image 5"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954" y="3997952"/>
            <a:ext cx="606598" cy="529560"/>
          </a:xfrm>
          <a:prstGeom prst="rect">
            <a:avLst/>
          </a:prstGeom>
        </p:spPr>
      </p:pic>
      <p:pic>
        <p:nvPicPr>
          <p:cNvPr id="8" name="Image 7"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1" name="Image 10"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2" name="Image 11"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p:nvPr/>
        </p:nvSpPr>
        <p:spPr>
          <a:xfrm>
            <a:off x="285179" y="203304"/>
            <a:ext cx="7807037" cy="392415"/>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fr" sz="2100" b="1" i="0" u="none" strike="noStrike" cap="none" dirty="0" smtClean="0">
                <a:solidFill>
                  <a:srgbClr val="D16207"/>
                </a:solidFill>
                <a:latin typeface="Chalkboard SE Regular"/>
                <a:ea typeface="Calibri"/>
                <a:cs typeface="Chalkboard SE Regular"/>
                <a:sym typeface="Calibri"/>
              </a:rPr>
              <a:t>1.</a:t>
            </a:r>
            <a:r>
              <a:rPr lang="fr-FR" sz="2100" b="1" i="0" u="none" strike="noStrike" cap="none" dirty="0" smtClean="0">
                <a:solidFill>
                  <a:srgbClr val="D16207"/>
                </a:solidFill>
                <a:latin typeface="Chalkboard SE Regular"/>
                <a:ea typeface="Calibri"/>
                <a:cs typeface="Chalkboard SE Regular"/>
                <a:sym typeface="Calibri"/>
              </a:rPr>
              <a:t>3</a:t>
            </a:r>
            <a:r>
              <a:rPr lang="fr-FR" sz="2100" b="1" dirty="0">
                <a:solidFill>
                  <a:srgbClr val="D16207"/>
                </a:solidFill>
                <a:latin typeface="Chalkboard SE Regular"/>
                <a:ea typeface="Calibri"/>
                <a:cs typeface="Chalkboard SE Regular"/>
                <a:sym typeface="Calibri"/>
              </a:rPr>
              <a:t> </a:t>
            </a:r>
            <a:r>
              <a:rPr lang="fr" sz="2100" b="1" i="0" u="none" strike="noStrike" cap="none" dirty="0" smtClean="0">
                <a:solidFill>
                  <a:srgbClr val="D16207"/>
                </a:solidFill>
                <a:latin typeface="Chalkboard SE Regular"/>
                <a:ea typeface="Calibri"/>
                <a:cs typeface="Chalkboard SE Regular"/>
                <a:sym typeface="Calibri"/>
              </a:rPr>
              <a:t>Localisation</a:t>
            </a:r>
            <a:endParaRPr sz="1100" b="0" i="0" u="none" strike="noStrike" cap="none" dirty="0">
              <a:solidFill>
                <a:srgbClr val="D16207"/>
              </a:solidFill>
              <a:latin typeface="Chalkboard SE Regular"/>
              <a:cs typeface="Chalkboard SE Regular"/>
              <a:sym typeface="Arial"/>
            </a:endParaRPr>
          </a:p>
        </p:txBody>
      </p:sp>
      <p:sp>
        <p:nvSpPr>
          <p:cNvPr id="132" name="Shape 132"/>
          <p:cNvSpPr txBox="1"/>
          <p:nvPr/>
        </p:nvSpPr>
        <p:spPr>
          <a:xfrm>
            <a:off x="290934" y="714360"/>
            <a:ext cx="7625047" cy="2819411"/>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 sz="1400" b="0" i="0" u="none" strike="noStrike" cap="none" dirty="0">
                <a:solidFill>
                  <a:schemeClr val="dk1"/>
                </a:solidFill>
                <a:latin typeface="Georgia"/>
                <a:ea typeface="Calibri"/>
                <a:cs typeface="Georgia"/>
                <a:sym typeface="Calibri"/>
              </a:rPr>
              <a:t>La localisation de votre logement est un critère important et nécessite de répondre à quelques questions liées à </a:t>
            </a:r>
            <a:r>
              <a:rPr lang="fr" sz="1400" b="0" i="0" u="none" strike="noStrike" cap="none" dirty="0" smtClean="0">
                <a:solidFill>
                  <a:schemeClr val="dk1"/>
                </a:solidFill>
                <a:latin typeface="Georgia"/>
                <a:ea typeface="Calibri"/>
                <a:cs typeface="Georgia"/>
                <a:sym typeface="Calibri"/>
              </a:rPr>
              <a:t>vo</a:t>
            </a:r>
            <a:r>
              <a:rPr lang="fr-FR" sz="1400" b="0" i="0" u="none" strike="noStrike" cap="none" dirty="0" err="1" smtClean="0">
                <a:solidFill>
                  <a:schemeClr val="dk1"/>
                </a:solidFill>
                <a:latin typeface="Georgia"/>
                <a:ea typeface="Calibri"/>
                <a:cs typeface="Georgia"/>
                <a:sym typeface="Calibri"/>
              </a:rPr>
              <a:t>tre</a:t>
            </a:r>
            <a:r>
              <a:rPr lang="fr-FR" sz="1400" b="0" i="0" u="none" strike="noStrike" cap="none" dirty="0" smtClean="0">
                <a:solidFill>
                  <a:schemeClr val="dk1"/>
                </a:solidFill>
                <a:latin typeface="Georgia"/>
                <a:ea typeface="Calibri"/>
                <a:cs typeface="Georgia"/>
                <a:sym typeface="Calibri"/>
              </a:rPr>
              <a:t> </a:t>
            </a:r>
            <a:r>
              <a:rPr lang="fr" sz="1400" b="0" i="0" u="none" strike="noStrike" cap="none" dirty="0" smtClean="0">
                <a:solidFill>
                  <a:schemeClr val="dk1"/>
                </a:solidFill>
                <a:latin typeface="Georgia"/>
                <a:ea typeface="Calibri"/>
                <a:cs typeface="Georgia"/>
                <a:sym typeface="Calibri"/>
              </a:rPr>
              <a:t>mode </a:t>
            </a:r>
            <a:r>
              <a:rPr lang="fr" sz="1400" b="0" i="0" u="none" strike="noStrike" cap="none" dirty="0">
                <a:solidFill>
                  <a:schemeClr val="dk1"/>
                </a:solidFill>
                <a:latin typeface="Georgia"/>
                <a:ea typeface="Calibri"/>
                <a:cs typeface="Georgia"/>
                <a:sym typeface="Calibri"/>
              </a:rPr>
              <a:t>de vie : </a:t>
            </a:r>
            <a:endParaRPr sz="1100" b="0" i="0" u="none" strike="noStrike" cap="none" dirty="0">
              <a:solidFill>
                <a:srgbClr val="000000"/>
              </a:solidFill>
              <a:latin typeface="Georgia"/>
              <a:cs typeface="Georgia"/>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Calibri"/>
              <a:buChar char="-"/>
            </a:pPr>
            <a:r>
              <a:rPr lang="fr" sz="1400" b="0" i="0" u="none" strike="noStrike" cap="none" dirty="0">
                <a:solidFill>
                  <a:schemeClr val="dk1"/>
                </a:solidFill>
                <a:latin typeface="Georgia"/>
                <a:ea typeface="Calibri"/>
                <a:cs typeface="Georgia"/>
                <a:sym typeface="Calibri"/>
              </a:rPr>
              <a:t>Est-ce que je préfère vivre </a:t>
            </a:r>
            <a:r>
              <a:rPr lang="fr" sz="1400" b="0" i="0" u="none" strike="noStrike" cap="none" dirty="0" smtClean="0">
                <a:solidFill>
                  <a:schemeClr val="dk1"/>
                </a:solidFill>
                <a:latin typeface="Georgia"/>
                <a:ea typeface="Calibri"/>
                <a:cs typeface="Georgia"/>
                <a:sym typeface="Calibri"/>
              </a:rPr>
              <a:t>pr</a:t>
            </a:r>
            <a:r>
              <a:rPr lang="fr-FR" sz="1400" b="0" i="0" u="none" strike="noStrike" cap="none" dirty="0" smtClean="0">
                <a:solidFill>
                  <a:schemeClr val="dk1"/>
                </a:solidFill>
                <a:latin typeface="Georgia"/>
                <a:ea typeface="Calibri"/>
                <a:cs typeface="Georgia"/>
                <a:sym typeface="Calibri"/>
              </a:rPr>
              <a:t>ès</a:t>
            </a:r>
            <a:r>
              <a:rPr lang="fr" sz="1400" b="0" i="0" u="none" strike="noStrike" cap="none" dirty="0" smtClean="0">
                <a:solidFill>
                  <a:schemeClr val="dk1"/>
                </a:solidFill>
                <a:latin typeface="Georgia"/>
                <a:ea typeface="Calibri"/>
                <a:cs typeface="Georgia"/>
                <a:sym typeface="Calibri"/>
              </a:rPr>
              <a:t> </a:t>
            </a:r>
            <a:r>
              <a:rPr lang="fr" sz="1400" b="0" i="0" u="none" strike="noStrike" cap="none" dirty="0">
                <a:solidFill>
                  <a:schemeClr val="dk1"/>
                </a:solidFill>
                <a:latin typeface="Georgia"/>
                <a:ea typeface="Calibri"/>
                <a:cs typeface="Georgia"/>
                <a:sym typeface="Calibri"/>
              </a:rPr>
              <a:t>de mon travail?</a:t>
            </a:r>
            <a:endParaRPr sz="1100" b="0" i="0" u="none" strike="noStrike" cap="none" dirty="0">
              <a:solidFill>
                <a:srgbClr val="000000"/>
              </a:solidFill>
              <a:latin typeface="Georgia"/>
              <a:cs typeface="Georgia"/>
              <a:sym typeface="Arial"/>
            </a:endParaRPr>
          </a:p>
          <a:p>
            <a:pPr marL="0" marR="0" lvl="0" indent="0" algn="l" rtl="0">
              <a:lnSpc>
                <a:spcPct val="100000"/>
              </a:lnSpc>
              <a:spcBef>
                <a:spcPts val="0"/>
              </a:spcBef>
              <a:spcAft>
                <a:spcPts val="0"/>
              </a:spcAft>
              <a:buNone/>
            </a:pPr>
            <a:endParaRPr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Calibri"/>
              <a:buChar char="-"/>
            </a:pPr>
            <a:r>
              <a:rPr lang="fr" sz="1400" b="0" i="0" u="none" strike="noStrike" cap="none" dirty="0">
                <a:solidFill>
                  <a:schemeClr val="dk1"/>
                </a:solidFill>
                <a:latin typeface="Georgia"/>
                <a:ea typeface="Calibri"/>
                <a:cs typeface="Georgia"/>
                <a:sym typeface="Calibri"/>
              </a:rPr>
              <a:t>Est-ce que je préfère vivre plutôt dans le centre-ville, privilégier les animations, équipements sportifs et installations culturelles…?</a:t>
            </a:r>
            <a:endParaRPr sz="1100" b="0" i="0" u="none" strike="noStrike" cap="none" dirty="0">
              <a:solidFill>
                <a:srgbClr val="000000"/>
              </a:solidFill>
              <a:latin typeface="Georgia"/>
              <a:cs typeface="Georgia"/>
              <a:sym typeface="Arial"/>
            </a:endParaRPr>
          </a:p>
          <a:p>
            <a:pPr marL="0" marR="0" lvl="0" indent="0" algn="l" rtl="0">
              <a:lnSpc>
                <a:spcPct val="100000"/>
              </a:lnSpc>
              <a:spcBef>
                <a:spcPts val="0"/>
              </a:spcBef>
              <a:spcAft>
                <a:spcPts val="0"/>
              </a:spcAft>
              <a:buNone/>
            </a:pPr>
            <a:endParaRPr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Calibri"/>
              <a:buChar char="-"/>
            </a:pPr>
            <a:r>
              <a:rPr lang="fr" sz="1400" b="0" i="0" u="none" strike="noStrike" cap="none" dirty="0">
                <a:solidFill>
                  <a:schemeClr val="dk1"/>
                </a:solidFill>
                <a:latin typeface="Georgia"/>
                <a:ea typeface="Calibri"/>
                <a:cs typeface="Georgia"/>
                <a:sym typeface="Calibri"/>
              </a:rPr>
              <a:t>Est-ce que je souhaite être proche des transports en commun, des commerces…? </a:t>
            </a:r>
            <a:endParaRPr sz="1100" b="0" i="0" u="none" strike="noStrike" cap="none" dirty="0">
              <a:solidFill>
                <a:srgbClr val="000000"/>
              </a:solidFill>
              <a:latin typeface="Georgia"/>
              <a:cs typeface="Georgia"/>
              <a:sym typeface="Arial"/>
            </a:endParaRPr>
          </a:p>
          <a:p>
            <a:pPr marL="0" marR="0" lvl="0" indent="0" algn="l" rtl="0">
              <a:lnSpc>
                <a:spcPct val="100000"/>
              </a:lnSpc>
              <a:spcBef>
                <a:spcPts val="0"/>
              </a:spcBef>
              <a:spcAft>
                <a:spcPts val="0"/>
              </a:spcAft>
              <a:buNone/>
            </a:pPr>
            <a:endParaRPr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Calibri"/>
              <a:buChar char="-"/>
            </a:pPr>
            <a:r>
              <a:rPr lang="fr" sz="1400" b="0" i="0" u="none" strike="noStrike" cap="none" dirty="0">
                <a:solidFill>
                  <a:schemeClr val="dk1"/>
                </a:solidFill>
                <a:latin typeface="Georgia"/>
                <a:ea typeface="Calibri"/>
                <a:cs typeface="Georgia"/>
                <a:sym typeface="Calibri"/>
              </a:rPr>
              <a:t>La localisation du logement est-elle importante selon mon mode de déplacement (à pied, vélo</a:t>
            </a:r>
            <a:r>
              <a:rPr lang="fr" sz="1400" b="0" i="0" u="none" strike="noStrike" cap="none" dirty="0" smtClean="0">
                <a:solidFill>
                  <a:schemeClr val="dk1"/>
                </a:solidFill>
                <a:latin typeface="Georgia"/>
                <a:ea typeface="Calibri"/>
                <a:cs typeface="Georgia"/>
                <a:sym typeface="Calibri"/>
              </a:rPr>
              <a:t>,</a:t>
            </a:r>
            <a:r>
              <a:rPr lang="fr-FR" sz="1400" b="0" i="0" u="none" strike="noStrike" cap="none" dirty="0" smtClean="0">
                <a:solidFill>
                  <a:schemeClr val="dk1"/>
                </a:solidFill>
                <a:latin typeface="Georgia"/>
                <a:ea typeface="Calibri"/>
                <a:cs typeface="Georgia"/>
                <a:sym typeface="Calibri"/>
              </a:rPr>
              <a:t> voiture</a:t>
            </a:r>
            <a:r>
              <a:rPr lang="fr-FR" dirty="0">
                <a:solidFill>
                  <a:schemeClr val="dk1"/>
                </a:solidFill>
                <a:latin typeface="Georgia"/>
                <a:ea typeface="Calibri"/>
                <a:cs typeface="Georgia"/>
                <a:sym typeface="Calibri"/>
              </a:rPr>
              <a:t>/</a:t>
            </a:r>
            <a:r>
              <a:rPr lang="fr" sz="1400" b="0" i="0" u="none" strike="noStrike" cap="none" dirty="0" smtClean="0">
                <a:solidFill>
                  <a:schemeClr val="dk1"/>
                </a:solidFill>
                <a:latin typeface="Georgia"/>
                <a:ea typeface="Calibri"/>
                <a:cs typeface="Georgia"/>
                <a:sym typeface="Calibri"/>
              </a:rPr>
              <a:t>covoiturage</a:t>
            </a:r>
            <a:r>
              <a:rPr lang="fr" sz="1400" b="0" i="0" u="none" strike="noStrike" cap="none" dirty="0">
                <a:solidFill>
                  <a:schemeClr val="dk1"/>
                </a:solidFill>
                <a:latin typeface="Georgia"/>
                <a:ea typeface="Calibri"/>
                <a:cs typeface="Georgia"/>
                <a:sym typeface="Calibri"/>
              </a:rPr>
              <a:t>…)?</a:t>
            </a:r>
            <a:endParaRPr sz="1100" b="0" i="0" u="none" strike="noStrike" cap="none" dirty="0">
              <a:solidFill>
                <a:srgbClr val="000000"/>
              </a:solidFill>
              <a:latin typeface="Georgia"/>
              <a:cs typeface="Georgia"/>
              <a:sym typeface="Arial"/>
            </a:endParaRPr>
          </a:p>
          <a:p>
            <a:pPr marL="215900" marR="0" lvl="0" indent="-127000" algn="l" rtl="0">
              <a:lnSpc>
                <a:spcPct val="100000"/>
              </a:lnSpc>
              <a:spcBef>
                <a:spcPts val="0"/>
              </a:spcBef>
              <a:spcAft>
                <a:spcPts val="0"/>
              </a:spcAft>
              <a:buClr>
                <a:schemeClr val="dk1"/>
              </a:buClr>
              <a:buSzPts val="1400"/>
              <a:buFont typeface="Calibri"/>
              <a:buNone/>
            </a:pPr>
            <a:endParaRPr sz="1400" b="0" i="0" u="none" strike="noStrike" cap="none" dirty="0">
              <a:solidFill>
                <a:schemeClr val="dk1"/>
              </a:solidFill>
              <a:latin typeface="Calibri"/>
              <a:ea typeface="Calibri"/>
              <a:cs typeface="Calibri"/>
              <a:sym typeface="Calibri"/>
            </a:endParaRPr>
          </a:p>
          <a:p>
            <a:pPr marL="215900" marR="0" lvl="0" indent="-127000" algn="l" rtl="0">
              <a:lnSpc>
                <a:spcPct val="100000"/>
              </a:lnSpc>
              <a:spcBef>
                <a:spcPts val="0"/>
              </a:spcBef>
              <a:spcAft>
                <a:spcPts val="0"/>
              </a:spcAft>
              <a:buClr>
                <a:schemeClr val="dk1"/>
              </a:buClr>
              <a:buSzPts val="1400"/>
              <a:buFont typeface="Calibri"/>
              <a:buNone/>
            </a:pPr>
            <a:endParaRPr sz="1400" b="0" i="0" u="none" strike="noStrike" cap="none" dirty="0">
              <a:solidFill>
                <a:schemeClr val="dk1"/>
              </a:solidFill>
              <a:latin typeface="Calibri"/>
              <a:ea typeface="Calibri"/>
              <a:cs typeface="Calibri"/>
              <a:sym typeface="Calibri"/>
            </a:endParaRPr>
          </a:p>
          <a:p>
            <a:pPr marL="215900" marR="0" lvl="0" indent="-127000" algn="l" rtl="0">
              <a:lnSpc>
                <a:spcPct val="100000"/>
              </a:lnSpc>
              <a:spcBef>
                <a:spcPts val="0"/>
              </a:spcBef>
              <a:spcAft>
                <a:spcPts val="0"/>
              </a:spcAft>
              <a:buClr>
                <a:schemeClr val="dk1"/>
              </a:buClr>
              <a:buSzPts val="1400"/>
              <a:buFont typeface="Calibri"/>
              <a:buNone/>
            </a:pPr>
            <a:endParaRPr sz="1400" b="0" i="0" u="none" strike="noStrike" cap="none" dirty="0">
              <a:solidFill>
                <a:schemeClr val="dk1"/>
              </a:solidFill>
              <a:latin typeface="Calibri"/>
              <a:ea typeface="Calibri"/>
              <a:cs typeface="Calibri"/>
              <a:sym typeface="Calibri"/>
            </a:endParaRPr>
          </a:p>
        </p:txBody>
      </p:sp>
      <p:sp>
        <p:nvSpPr>
          <p:cNvPr id="134" name="Shape 134"/>
          <p:cNvSpPr txBox="1"/>
          <p:nvPr/>
        </p:nvSpPr>
        <p:spPr>
          <a:xfrm>
            <a:off x="883720" y="3560338"/>
            <a:ext cx="7204800" cy="723148"/>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None/>
            </a:pPr>
            <a:r>
              <a:rPr lang="fr" sz="1200" b="1" i="0" u="none" strike="noStrike" cap="none" dirty="0">
                <a:solidFill>
                  <a:srgbClr val="D16207"/>
                </a:solidFill>
                <a:latin typeface="Georgia"/>
                <a:ea typeface="Calibri"/>
                <a:cs typeface="Georgia"/>
                <a:sym typeface="Calibri"/>
              </a:rPr>
              <a:t>A</a:t>
            </a:r>
            <a:r>
              <a:rPr lang="fr" b="0" i="0" u="none" strike="noStrike" cap="none" dirty="0">
                <a:solidFill>
                  <a:srgbClr val="D16207"/>
                </a:solidFill>
                <a:latin typeface="Georgia"/>
                <a:ea typeface="Calibri"/>
                <a:cs typeface="Georgia"/>
                <a:sym typeface="Calibri"/>
              </a:rPr>
              <a:t> </a:t>
            </a:r>
            <a:r>
              <a:rPr lang="fr" sz="1200" b="1" i="0" u="none" strike="noStrike" cap="none" dirty="0">
                <a:solidFill>
                  <a:srgbClr val="D16207"/>
                </a:solidFill>
                <a:latin typeface="Georgia"/>
                <a:ea typeface="Calibri"/>
                <a:cs typeface="Georgia"/>
                <a:sym typeface="Calibri"/>
              </a:rPr>
              <a:t>noter que l’inscription dans une école publique se fait en fonction de votre lieu d’habitation. Vos enfants seront donc scolarisés dans une des écoles située dans votre arrondissement ou votre quartier.</a:t>
            </a:r>
            <a:endParaRPr sz="1200" b="1" i="0" u="none" strike="noStrike" cap="none" dirty="0">
              <a:solidFill>
                <a:srgbClr val="D16207"/>
              </a:solidFill>
              <a:latin typeface="Georgia"/>
              <a:ea typeface="Calibri"/>
              <a:cs typeface="Georgia"/>
              <a:sym typeface="Calibri"/>
            </a:endParaRPr>
          </a:p>
          <a:p>
            <a:pPr marL="0" marR="0" lvl="0" indent="0" algn="l" rtl="0">
              <a:lnSpc>
                <a:spcPct val="100000"/>
              </a:lnSpc>
              <a:spcBef>
                <a:spcPts val="0"/>
              </a:spcBef>
              <a:spcAft>
                <a:spcPts val="0"/>
              </a:spcAft>
              <a:buNone/>
            </a:pPr>
            <a:endParaRPr sz="1400" b="0" i="0" u="none" strike="noStrike" cap="none" dirty="0">
              <a:solidFill>
                <a:srgbClr val="000000"/>
              </a:solidFill>
              <a:latin typeface="Arial"/>
              <a:ea typeface="Arial"/>
              <a:cs typeface="Arial"/>
              <a:sym typeface="Arial"/>
            </a:endParaRPr>
          </a:p>
        </p:txBody>
      </p:sp>
      <p:pic>
        <p:nvPicPr>
          <p:cNvPr id="6" name="Image 5"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735" y="3637836"/>
            <a:ext cx="606598" cy="529560"/>
          </a:xfrm>
          <a:prstGeom prst="rect">
            <a:avLst/>
          </a:prstGeom>
        </p:spPr>
      </p:pic>
      <p:pic>
        <p:nvPicPr>
          <p:cNvPr id="8" name="Image 7"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1" name="Image 10"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2" name="Image 11"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body" idx="2"/>
          </p:nvPr>
        </p:nvSpPr>
        <p:spPr>
          <a:xfrm>
            <a:off x="187235" y="638691"/>
            <a:ext cx="7886700" cy="3919622"/>
          </a:xfrm>
          <a:prstGeom prst="rect">
            <a:avLst/>
          </a:prstGeom>
          <a:noFill/>
          <a:ln>
            <a:noFill/>
          </a:ln>
        </p:spPr>
        <p:txBody>
          <a:bodyPr spcFirstLastPara="1" wrap="square" lIns="68575" tIns="34275" rIns="68575" bIns="34275" anchor="t" anchorCtr="0">
            <a:noAutofit/>
          </a:bodyPr>
          <a:lstStyle/>
          <a:p>
            <a:pPr marL="177800" lvl="1" indent="-171450">
              <a:lnSpc>
                <a:spcPct val="80000"/>
              </a:lnSpc>
              <a:spcBef>
                <a:spcPts val="800"/>
              </a:spcBef>
              <a:buSzPts val="1500"/>
            </a:pPr>
            <a:r>
              <a:rPr lang="fr" sz="1400" b="1" dirty="0">
                <a:latin typeface="Georgia"/>
                <a:cs typeface="Georgia"/>
              </a:rPr>
              <a:t>Les logements pour de courte durée et les logements meublés sont en général plus coûteux.</a:t>
            </a:r>
            <a:endParaRPr lang="fr-FR" sz="1400" b="1" dirty="0">
              <a:latin typeface="Georgia"/>
              <a:cs typeface="Georgia"/>
            </a:endParaRPr>
          </a:p>
          <a:p>
            <a:pPr marL="177800" lvl="1" indent="-171450">
              <a:lnSpc>
                <a:spcPct val="80000"/>
              </a:lnSpc>
              <a:spcBef>
                <a:spcPts val="800"/>
              </a:spcBef>
              <a:buSzPts val="1500"/>
            </a:pPr>
            <a:r>
              <a:rPr lang="fr" sz="1400" dirty="0">
                <a:latin typeface="Georgia"/>
                <a:cs typeface="Georgia"/>
              </a:rPr>
              <a:t>Généralement, les propriétaires et les agences immobilières demandent que les revenus du locataire soient au moins 3 fois supérieurs au montant du loyer. </a:t>
            </a:r>
            <a:endParaRPr sz="1400" dirty="0">
              <a:latin typeface="Georgia"/>
              <a:cs typeface="Georgia"/>
            </a:endParaRPr>
          </a:p>
          <a:p>
            <a:pPr marL="177800" marR="0" lvl="0" indent="-171450" algn="l" rtl="0">
              <a:lnSpc>
                <a:spcPct val="80000"/>
              </a:lnSpc>
              <a:spcBef>
                <a:spcPts val="800"/>
              </a:spcBef>
              <a:spcAft>
                <a:spcPts val="0"/>
              </a:spcAft>
              <a:buClr>
                <a:schemeClr val="dk1"/>
              </a:buClr>
              <a:buSzPts val="1500"/>
              <a:buFont typeface="Arial"/>
              <a:buChar char="•"/>
            </a:pPr>
            <a:r>
              <a:rPr lang="fr" sz="1400" b="0" i="0" u="none" strike="noStrike" cap="none" dirty="0">
                <a:solidFill>
                  <a:schemeClr val="dk1"/>
                </a:solidFill>
                <a:latin typeface="Georgia"/>
                <a:cs typeface="Georgia"/>
                <a:sym typeface="Calibri"/>
              </a:rPr>
              <a:t>Budget de votre installation selon votre situation : </a:t>
            </a:r>
            <a:endParaRPr sz="105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 sz="1100" b="0" i="0" u="none" strike="noStrike" cap="none" dirty="0">
                <a:solidFill>
                  <a:schemeClr val="dk1"/>
                </a:solidFill>
                <a:latin typeface="Georgia"/>
                <a:cs typeface="Georgia"/>
                <a:sym typeface="Calibri"/>
              </a:rPr>
              <a:t>Dépôt de garantie : 1 à 2 mois de loyer selon le type de logement</a:t>
            </a:r>
            <a:endParaRPr sz="110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 sz="1100" b="0" i="0" u="none" strike="noStrike" cap="none" dirty="0">
                <a:solidFill>
                  <a:schemeClr val="dk1"/>
                </a:solidFill>
                <a:latin typeface="Georgia"/>
                <a:cs typeface="Georgia"/>
                <a:sym typeface="Calibri"/>
              </a:rPr>
              <a:t>1er mois de loyer à verser à l’arrivée et toujours en début de mois suivant</a:t>
            </a:r>
            <a:endParaRPr sz="110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 sz="1100" b="0" i="0" u="none" strike="noStrike" cap="none" dirty="0">
                <a:solidFill>
                  <a:schemeClr val="dk1"/>
                </a:solidFill>
                <a:latin typeface="Georgia"/>
                <a:cs typeface="Georgia"/>
                <a:sym typeface="Calibri"/>
              </a:rPr>
              <a:t>Assurance habitation</a:t>
            </a:r>
            <a:endParaRPr sz="110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 sz="1100" b="0" i="0" u="none" strike="noStrike" cap="none" dirty="0">
                <a:solidFill>
                  <a:schemeClr val="dk1"/>
                </a:solidFill>
                <a:latin typeface="Georgia"/>
                <a:cs typeface="Georgia"/>
                <a:sym typeface="Calibri"/>
              </a:rPr>
              <a:t>Frais de déménagement</a:t>
            </a:r>
            <a:endParaRPr sz="110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 sz="1100" b="0" i="0" u="none" strike="noStrike" cap="none" dirty="0">
                <a:solidFill>
                  <a:schemeClr val="dk1"/>
                </a:solidFill>
                <a:latin typeface="Georgia"/>
                <a:cs typeface="Georgia"/>
                <a:sym typeface="Calibri"/>
              </a:rPr>
              <a:t>Frais d’agence immobilière (limités selon la loi et la localisation)</a:t>
            </a:r>
            <a:endParaRPr sz="110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 sz="1100" b="0" i="0" u="none" strike="noStrike" cap="none" dirty="0">
                <a:solidFill>
                  <a:schemeClr val="dk1"/>
                </a:solidFill>
                <a:latin typeface="Georgia"/>
                <a:cs typeface="Georgia"/>
                <a:sym typeface="Calibri"/>
              </a:rPr>
              <a:t>Frais d’ouverture de ligne téléphonique/internet </a:t>
            </a:r>
            <a:endParaRPr sz="110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 sz="1100" b="0" i="0" u="none" strike="noStrike" cap="none" dirty="0">
                <a:solidFill>
                  <a:schemeClr val="dk1"/>
                </a:solidFill>
                <a:latin typeface="Georgia"/>
                <a:cs typeface="Georgia"/>
                <a:sym typeface="Calibri"/>
              </a:rPr>
              <a:t>Frais d’ouverture d’eau, de gaz, d’abonnement électricité</a:t>
            </a:r>
            <a:endParaRPr sz="1100" b="0" i="0" u="none" strike="noStrike" cap="none" dirty="0">
              <a:solidFill>
                <a:schemeClr val="dk1"/>
              </a:solidFill>
              <a:latin typeface="Georgia"/>
              <a:cs typeface="Georgia"/>
              <a:sym typeface="Calibri"/>
            </a:endParaRPr>
          </a:p>
          <a:p>
            <a:pPr marL="177800" marR="0" lvl="1" indent="-171450" algn="l" rtl="0">
              <a:lnSpc>
                <a:spcPct val="80000"/>
              </a:lnSpc>
              <a:spcBef>
                <a:spcPts val="800"/>
              </a:spcBef>
              <a:spcAft>
                <a:spcPts val="0"/>
              </a:spcAft>
              <a:buClr>
                <a:schemeClr val="dk1"/>
              </a:buClr>
              <a:buSzPts val="1500"/>
              <a:buFont typeface="Arial"/>
              <a:buChar char="•"/>
            </a:pPr>
            <a:r>
              <a:rPr lang="fr" sz="1400" b="0" i="0" u="none" strike="noStrike" cap="none" dirty="0">
                <a:solidFill>
                  <a:schemeClr val="dk1"/>
                </a:solidFill>
                <a:latin typeface="Georgia"/>
                <a:cs typeface="Georgia"/>
                <a:sym typeface="Calibri"/>
              </a:rPr>
              <a:t>Des charges mensuelles sont à prévoir selon la situation : charges locatives, électricité, gaz, entretiens des locaux… Pensez à demander au propriétaire le montant habituel de ces charges additionnelles.</a:t>
            </a:r>
            <a:endParaRPr sz="1050" b="0" i="0" u="none" strike="noStrike" cap="none" dirty="0">
              <a:solidFill>
                <a:schemeClr val="dk1"/>
              </a:solidFill>
              <a:latin typeface="Georgia"/>
              <a:cs typeface="Georgia"/>
              <a:sym typeface="Calibri"/>
            </a:endParaRPr>
          </a:p>
          <a:p>
            <a:pPr marL="177800" marR="0" lvl="1" indent="-171450" algn="l" rtl="0">
              <a:lnSpc>
                <a:spcPct val="80000"/>
              </a:lnSpc>
              <a:spcBef>
                <a:spcPts val="800"/>
              </a:spcBef>
              <a:spcAft>
                <a:spcPts val="0"/>
              </a:spcAft>
              <a:buClr>
                <a:schemeClr val="dk1"/>
              </a:buClr>
              <a:buSzPts val="1500"/>
              <a:buFont typeface="Arial"/>
              <a:buChar char="•"/>
            </a:pPr>
            <a:r>
              <a:rPr lang="fr" sz="1400" b="0" i="0" u="none" strike="noStrike" cap="none" dirty="0">
                <a:solidFill>
                  <a:schemeClr val="dk1"/>
                </a:solidFill>
                <a:latin typeface="Georgia"/>
                <a:cs typeface="Georgia"/>
                <a:sym typeface="Calibri"/>
              </a:rPr>
              <a:t>Et des taxes annuelles : taxes d’habitation, taxe d’ordure ménagère, redevance audiovisuelle.</a:t>
            </a:r>
            <a:endParaRPr sz="1400" b="0" i="0" u="none" strike="noStrike" cap="none" dirty="0">
              <a:solidFill>
                <a:schemeClr val="dk1"/>
              </a:solidFill>
              <a:latin typeface="Georgia"/>
              <a:cs typeface="Georgia"/>
              <a:sym typeface="Calibri"/>
            </a:endParaRPr>
          </a:p>
          <a:p>
            <a:pPr marL="177800" marR="0" lvl="1" indent="-171450" algn="l" rtl="0">
              <a:lnSpc>
                <a:spcPct val="80000"/>
              </a:lnSpc>
              <a:spcBef>
                <a:spcPts val="800"/>
              </a:spcBef>
              <a:spcAft>
                <a:spcPts val="1600"/>
              </a:spcAft>
              <a:buClr>
                <a:schemeClr val="dk1"/>
              </a:buClr>
              <a:buSzPts val="1500"/>
              <a:buFont typeface="Arial"/>
              <a:buChar char="•"/>
            </a:pPr>
            <a:r>
              <a:rPr lang="fr" sz="1400" b="0" i="0" u="none" strike="noStrike" cap="none" dirty="0">
                <a:solidFill>
                  <a:schemeClr val="dk1"/>
                </a:solidFill>
                <a:latin typeface="Georgia"/>
                <a:cs typeface="Georgia"/>
                <a:sym typeface="Calibri"/>
              </a:rPr>
              <a:t>Aides au logement : selon votre situation individuelle (situation familiale, revenus…), vous pouvez peut-être prétendre à une aide au logement auprès de la CAF. </a:t>
            </a:r>
            <a:endParaRPr sz="1050" b="0" i="0" u="none" strike="noStrike" cap="none" dirty="0">
              <a:solidFill>
                <a:schemeClr val="dk1"/>
              </a:solidFill>
              <a:latin typeface="Georgia"/>
              <a:cs typeface="Georgia"/>
              <a:sym typeface="Calibri"/>
            </a:endParaRPr>
          </a:p>
        </p:txBody>
      </p:sp>
      <p:sp>
        <p:nvSpPr>
          <p:cNvPr id="125" name="Shape 125"/>
          <p:cNvSpPr/>
          <p:nvPr/>
        </p:nvSpPr>
        <p:spPr>
          <a:xfrm>
            <a:off x="145257" y="155453"/>
            <a:ext cx="3321300" cy="392400"/>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fr" sz="2100" b="1" i="0" u="none" strike="noStrike" cap="none" dirty="0" smtClean="0">
                <a:solidFill>
                  <a:srgbClr val="D16207"/>
                </a:solidFill>
                <a:latin typeface="Chalkboard SE Regular"/>
                <a:ea typeface="Calibri"/>
                <a:cs typeface="Chalkboard SE Regular"/>
                <a:sym typeface="Calibri"/>
              </a:rPr>
              <a:t>1.</a:t>
            </a:r>
            <a:r>
              <a:rPr lang="fr-FR" sz="2100" b="1" i="0" u="none" strike="noStrike" cap="none" dirty="0" smtClean="0">
                <a:solidFill>
                  <a:srgbClr val="D16207"/>
                </a:solidFill>
                <a:latin typeface="Chalkboard SE Regular"/>
                <a:ea typeface="Calibri"/>
                <a:cs typeface="Chalkboard SE Regular"/>
                <a:sym typeface="Calibri"/>
              </a:rPr>
              <a:t>4</a:t>
            </a:r>
            <a:r>
              <a:rPr lang="fr" sz="2100" b="1" i="0" u="none" strike="noStrike" cap="none" dirty="0" smtClean="0">
                <a:solidFill>
                  <a:srgbClr val="D16207"/>
                </a:solidFill>
                <a:latin typeface="Chalkboard SE Regular"/>
                <a:ea typeface="Calibri"/>
                <a:cs typeface="Chalkboard SE Regular"/>
                <a:sym typeface="Calibri"/>
              </a:rPr>
              <a:t> </a:t>
            </a:r>
            <a:r>
              <a:rPr lang="fr-FR" sz="2100" b="1" dirty="0">
                <a:solidFill>
                  <a:srgbClr val="D16207"/>
                </a:solidFill>
                <a:latin typeface="Chalkboard SE Regular"/>
                <a:ea typeface="Calibri"/>
                <a:cs typeface="Chalkboard SE Regular"/>
                <a:sym typeface="Calibri"/>
              </a:rPr>
              <a:t>B</a:t>
            </a:r>
            <a:r>
              <a:rPr lang="fr" sz="2100" b="1" i="0" u="none" strike="noStrike" cap="none" dirty="0" smtClean="0">
                <a:solidFill>
                  <a:srgbClr val="D16207"/>
                </a:solidFill>
                <a:latin typeface="Chalkboard SE Regular"/>
                <a:ea typeface="Calibri"/>
                <a:cs typeface="Chalkboard SE Regular"/>
                <a:sym typeface="Calibri"/>
              </a:rPr>
              <a:t>udget</a:t>
            </a:r>
            <a:r>
              <a:rPr lang="fr" sz="1400" b="1" i="0" u="none" strike="noStrike" cap="none" dirty="0" smtClean="0">
                <a:solidFill>
                  <a:srgbClr val="D16207"/>
                </a:solidFill>
                <a:latin typeface="Chalkboard SE Regular"/>
                <a:ea typeface="Calibri"/>
                <a:cs typeface="Chalkboard SE Regular"/>
                <a:sym typeface="Calibri"/>
              </a:rPr>
              <a:t> </a:t>
            </a:r>
            <a:r>
              <a:rPr lang="fr" sz="2100" b="1" i="0" u="none" strike="noStrike" cap="none" dirty="0">
                <a:solidFill>
                  <a:srgbClr val="D16207"/>
                </a:solidFill>
                <a:latin typeface="Chalkboard SE Regular"/>
                <a:ea typeface="Calibri"/>
                <a:cs typeface="Chalkboard SE Regular"/>
                <a:sym typeface="Calibri"/>
              </a:rPr>
              <a:t>logement</a:t>
            </a:r>
            <a:r>
              <a:rPr lang="fr" sz="1400" b="1" i="0" u="none" strike="noStrike" cap="none" dirty="0">
                <a:solidFill>
                  <a:srgbClr val="D16207"/>
                </a:solidFill>
                <a:latin typeface="Chalkboard SE Regular"/>
                <a:ea typeface="Calibri"/>
                <a:cs typeface="Chalkboard SE Regular"/>
                <a:sym typeface="Calibri"/>
              </a:rPr>
              <a:t> </a:t>
            </a:r>
            <a:endParaRPr sz="1400" b="0" i="0" u="none" strike="noStrike" cap="none" dirty="0">
              <a:solidFill>
                <a:srgbClr val="D16207"/>
              </a:solidFill>
              <a:latin typeface="Chalkboard SE Regular"/>
              <a:ea typeface="Calibri"/>
              <a:cs typeface="Chalkboard SE Regular"/>
              <a:sym typeface="Calibri"/>
            </a:endParaRPr>
          </a:p>
        </p:txBody>
      </p:sp>
      <p:pic>
        <p:nvPicPr>
          <p:cNvPr id="5" name="Image 4"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8" name="Image 7"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9" name="Image 8"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p:nvPr/>
        </p:nvSpPr>
        <p:spPr>
          <a:xfrm>
            <a:off x="2123301" y="475659"/>
            <a:ext cx="4833256" cy="392415"/>
          </a:xfrm>
          <a:prstGeom prst="rect">
            <a:avLst/>
          </a:prstGeom>
          <a:noFill/>
          <a:ln w="28575" cap="flat" cmpd="sng">
            <a:solidFill>
              <a:srgbClr val="00B0F0"/>
            </a:solidFill>
            <a:prstDash val="solid"/>
            <a:round/>
            <a:headEnd type="none" w="sm" len="sm"/>
            <a:tailEnd type="none" w="sm" len="sm"/>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2100"/>
              <a:buFont typeface="Arial"/>
              <a:buNone/>
            </a:pPr>
            <a:r>
              <a:rPr lang="fr" sz="2100" b="0" i="0" u="none" strike="noStrike" cap="none" dirty="0">
                <a:solidFill>
                  <a:schemeClr val="dk1"/>
                </a:solidFill>
                <a:latin typeface="Chalkboard SE Regular"/>
                <a:ea typeface="Calibri"/>
                <a:cs typeface="Chalkboard SE Regular"/>
                <a:sym typeface="Calibri"/>
              </a:rPr>
              <a:t>2. CHERCHER UN LOGEMENT</a:t>
            </a:r>
            <a:endParaRPr sz="2100" b="0" i="0" u="none" strike="noStrike" cap="none" dirty="0">
              <a:solidFill>
                <a:schemeClr val="dk1"/>
              </a:solidFill>
              <a:latin typeface="Chalkboard SE Regular"/>
              <a:ea typeface="Calibri"/>
              <a:cs typeface="Chalkboard SE Regular"/>
              <a:sym typeface="Calibri"/>
            </a:endParaRPr>
          </a:p>
        </p:txBody>
      </p:sp>
      <p:sp>
        <p:nvSpPr>
          <p:cNvPr id="140" name="Shape 140"/>
          <p:cNvSpPr txBox="1"/>
          <p:nvPr/>
        </p:nvSpPr>
        <p:spPr>
          <a:xfrm>
            <a:off x="330653" y="1108271"/>
            <a:ext cx="8813347" cy="2946912"/>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 sz="1400" b="1" i="0" u="none" strike="noStrike" cap="none" dirty="0">
                <a:solidFill>
                  <a:schemeClr val="dk1"/>
                </a:solidFill>
                <a:latin typeface="Georgia"/>
                <a:ea typeface="Calibri"/>
                <a:cs typeface="Georgia"/>
                <a:sym typeface="Calibri"/>
              </a:rPr>
              <a:t>Comment trouver des offres de logement?</a:t>
            </a:r>
            <a:endParaRPr sz="1400" b="1" i="0" u="none" strike="noStrike" cap="none" dirty="0">
              <a:solidFill>
                <a:schemeClr val="dk1"/>
              </a:solidFill>
              <a:latin typeface="Georgia"/>
              <a:ea typeface="Calibri"/>
              <a:cs typeface="Georgia"/>
              <a:sym typeface="Calibri"/>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dirty="0">
              <a:solidFill>
                <a:srgbClr val="000000"/>
              </a:solidFill>
              <a:latin typeface="Georgia"/>
              <a:cs typeface="Georgia"/>
              <a:sym typeface="Arial"/>
            </a:endParaRPr>
          </a:p>
          <a:p>
            <a:pPr marL="558800" marR="0" lvl="1" indent="-215900" algn="l" rtl="0">
              <a:lnSpc>
                <a:spcPct val="100000"/>
              </a:lnSpc>
              <a:spcBef>
                <a:spcPts val="0"/>
              </a:spcBef>
              <a:spcAft>
                <a:spcPts val="0"/>
              </a:spcAft>
              <a:buClr>
                <a:schemeClr val="dk1"/>
              </a:buClr>
              <a:buSzPts val="1400"/>
              <a:buFont typeface="Noto Sans Symbols"/>
              <a:buChar char="✓"/>
            </a:pPr>
            <a:r>
              <a:rPr lang="fr-FR" dirty="0" smtClean="0">
                <a:solidFill>
                  <a:schemeClr val="dk1"/>
                </a:solidFill>
                <a:latin typeface="Georgia"/>
                <a:ea typeface="Calibri"/>
                <a:cs typeface="Georgia"/>
                <a:sym typeface="Calibri"/>
              </a:rPr>
              <a:t>Grâce à </a:t>
            </a:r>
            <a:r>
              <a:rPr lang="fr" sz="1400" b="0" i="0" u="none" strike="noStrike" cap="none" dirty="0" smtClean="0">
                <a:solidFill>
                  <a:schemeClr val="dk1"/>
                </a:solidFill>
                <a:latin typeface="Georgia"/>
                <a:ea typeface="Calibri"/>
                <a:cs typeface="Georgia"/>
                <a:sym typeface="Calibri"/>
              </a:rPr>
              <a:t>votre </a:t>
            </a:r>
            <a:r>
              <a:rPr lang="fr" sz="1400" b="0" i="0" u="none" strike="noStrike" cap="none" dirty="0">
                <a:solidFill>
                  <a:schemeClr val="dk1"/>
                </a:solidFill>
                <a:latin typeface="Georgia"/>
                <a:ea typeface="Calibri"/>
                <a:cs typeface="Georgia"/>
                <a:sym typeface="Calibri"/>
              </a:rPr>
              <a:t>Centre de Services EURAXESS qui pourra vous accompagner dans votre recherche (orientation vers des solutions appropriées, mise en </a:t>
            </a:r>
            <a:r>
              <a:rPr lang="fr" sz="1400" b="0" i="0" u="none" strike="noStrike" cap="none" dirty="0" smtClean="0">
                <a:solidFill>
                  <a:schemeClr val="dk1"/>
                </a:solidFill>
                <a:latin typeface="Georgia"/>
                <a:ea typeface="Calibri"/>
                <a:cs typeface="Georgia"/>
                <a:sym typeface="Calibri"/>
              </a:rPr>
              <a:t>relation </a:t>
            </a:r>
            <a:r>
              <a:rPr lang="fr" sz="1400" b="0" i="0" u="none" strike="noStrike" cap="none" dirty="0">
                <a:solidFill>
                  <a:schemeClr val="dk1"/>
                </a:solidFill>
                <a:latin typeface="Georgia"/>
                <a:ea typeface="Calibri"/>
                <a:cs typeface="Georgia"/>
                <a:sym typeface="Calibri"/>
              </a:rPr>
              <a:t>avec des propriétaires ou résidences…)</a:t>
            </a:r>
            <a:endParaRPr sz="1100" b="0" i="0" u="none" strike="noStrike" cap="none" dirty="0">
              <a:solidFill>
                <a:srgbClr val="000000"/>
              </a:solidFill>
              <a:latin typeface="Georgia"/>
              <a:cs typeface="Georgia"/>
              <a:sym typeface="Arial"/>
            </a:endParaRPr>
          </a:p>
          <a:p>
            <a:pPr marL="558800" marR="0" lvl="1" indent="-127000" algn="l" rtl="0">
              <a:lnSpc>
                <a:spcPct val="100000"/>
              </a:lnSpc>
              <a:spcBef>
                <a:spcPts val="0"/>
              </a:spcBef>
              <a:spcAft>
                <a:spcPts val="0"/>
              </a:spcAft>
              <a:buClr>
                <a:schemeClr val="dk1"/>
              </a:buClr>
              <a:buSzPts val="1400"/>
              <a:buFont typeface="Noto Sans Symbols"/>
              <a:buNone/>
            </a:pPr>
            <a:endParaRPr sz="1400" b="0" i="0" u="none" strike="noStrike" cap="none" dirty="0">
              <a:solidFill>
                <a:schemeClr val="dk1"/>
              </a:solidFill>
              <a:latin typeface="Georgia"/>
              <a:ea typeface="Calibri"/>
              <a:cs typeface="Georgia"/>
              <a:sym typeface="Calibri"/>
            </a:endParaRPr>
          </a:p>
          <a:p>
            <a:pPr marL="558800" marR="0" lvl="1" indent="-215900" algn="l" rtl="0">
              <a:lnSpc>
                <a:spcPct val="100000"/>
              </a:lnSpc>
              <a:spcBef>
                <a:spcPts val="0"/>
              </a:spcBef>
              <a:spcAft>
                <a:spcPts val="0"/>
              </a:spcAft>
              <a:buClr>
                <a:schemeClr val="dk1"/>
              </a:buClr>
              <a:buSzPts val="1400"/>
              <a:buFont typeface="Noto Sans Symbols"/>
              <a:buChar char="✓"/>
            </a:pPr>
            <a:r>
              <a:rPr lang="fr-FR" dirty="0" smtClean="0">
                <a:solidFill>
                  <a:schemeClr val="dk1"/>
                </a:solidFill>
                <a:latin typeface="Georgia"/>
                <a:ea typeface="Calibri"/>
                <a:cs typeface="Georgia"/>
                <a:sym typeface="Calibri"/>
              </a:rPr>
              <a:t>Par le biais </a:t>
            </a:r>
            <a:r>
              <a:rPr lang="fr-FR" dirty="0">
                <a:solidFill>
                  <a:schemeClr val="dk1"/>
                </a:solidFill>
                <a:latin typeface="Georgia"/>
                <a:ea typeface="Calibri"/>
                <a:cs typeface="Georgia"/>
                <a:sym typeface="Calibri"/>
              </a:rPr>
              <a:t>d</a:t>
            </a:r>
            <a:r>
              <a:rPr lang="fr" sz="1400" b="0" i="0" u="none" strike="noStrike" cap="none" dirty="0" smtClean="0">
                <a:solidFill>
                  <a:schemeClr val="dk1"/>
                </a:solidFill>
                <a:latin typeface="Georgia"/>
                <a:ea typeface="Calibri"/>
                <a:cs typeface="Georgia"/>
                <a:sym typeface="Calibri"/>
              </a:rPr>
              <a:t>es </a:t>
            </a:r>
            <a:r>
              <a:rPr lang="fr" sz="1400" b="0" i="0" u="none" strike="noStrike" cap="none" dirty="0">
                <a:solidFill>
                  <a:schemeClr val="dk1"/>
                </a:solidFill>
                <a:latin typeface="Georgia"/>
                <a:ea typeface="Calibri"/>
                <a:cs typeface="Georgia"/>
                <a:sym typeface="Calibri"/>
              </a:rPr>
              <a:t>nombreux sites spécialisés qui référencent des annonces</a:t>
            </a:r>
            <a:endParaRPr sz="1100" b="0" i="0" u="none" strike="noStrike" cap="none" dirty="0">
              <a:solidFill>
                <a:srgbClr val="000000"/>
              </a:solidFill>
              <a:latin typeface="Georgia"/>
              <a:cs typeface="Georgia"/>
              <a:sym typeface="Arial"/>
            </a:endParaRPr>
          </a:p>
          <a:p>
            <a:pPr marL="558800" marR="0" lvl="1" indent="-127000" algn="l" rtl="0">
              <a:lnSpc>
                <a:spcPct val="100000"/>
              </a:lnSpc>
              <a:spcBef>
                <a:spcPts val="0"/>
              </a:spcBef>
              <a:spcAft>
                <a:spcPts val="0"/>
              </a:spcAft>
              <a:buClr>
                <a:schemeClr val="dk1"/>
              </a:buClr>
              <a:buSzPts val="1400"/>
              <a:buFont typeface="Noto Sans Symbols"/>
              <a:buNone/>
            </a:pPr>
            <a:endParaRPr sz="1400" b="0" i="0" u="none" strike="noStrike" cap="none" dirty="0">
              <a:solidFill>
                <a:schemeClr val="dk1"/>
              </a:solidFill>
              <a:latin typeface="Georgia"/>
              <a:ea typeface="Calibri"/>
              <a:cs typeface="Georgia"/>
              <a:sym typeface="Calibri"/>
            </a:endParaRPr>
          </a:p>
          <a:p>
            <a:pPr marL="558800" marR="0" lvl="1" indent="-215900" algn="l" rtl="0">
              <a:lnSpc>
                <a:spcPct val="100000"/>
              </a:lnSpc>
              <a:spcBef>
                <a:spcPts val="0"/>
              </a:spcBef>
              <a:spcAft>
                <a:spcPts val="0"/>
              </a:spcAft>
              <a:buClr>
                <a:schemeClr val="dk1"/>
              </a:buClr>
              <a:buSzPts val="1400"/>
              <a:buFont typeface="Noto Sans Symbols"/>
              <a:buChar char="✓"/>
            </a:pPr>
            <a:r>
              <a:rPr lang="fr" sz="1400" b="0" i="0" u="none" strike="noStrike" cap="none" dirty="0">
                <a:solidFill>
                  <a:schemeClr val="dk1"/>
                </a:solidFill>
                <a:latin typeface="Georgia"/>
                <a:ea typeface="Calibri"/>
                <a:cs typeface="Georgia"/>
                <a:sym typeface="Calibri"/>
              </a:rPr>
              <a:t>Par l’intermédiaire d’agences immobilières</a:t>
            </a:r>
            <a:endParaRPr sz="1100" b="0" i="0" u="none" strike="noStrike" cap="none" dirty="0">
              <a:solidFill>
                <a:srgbClr val="000000"/>
              </a:solidFill>
              <a:latin typeface="Georgia"/>
              <a:cs typeface="Georgia"/>
              <a:sym typeface="Arial"/>
            </a:endParaRPr>
          </a:p>
          <a:p>
            <a:pPr marL="558800" marR="0" lvl="1" indent="-127000" algn="l" rtl="0">
              <a:lnSpc>
                <a:spcPct val="100000"/>
              </a:lnSpc>
              <a:spcBef>
                <a:spcPts val="0"/>
              </a:spcBef>
              <a:spcAft>
                <a:spcPts val="0"/>
              </a:spcAft>
              <a:buClr>
                <a:schemeClr val="dk1"/>
              </a:buClr>
              <a:buSzPts val="1400"/>
              <a:buFont typeface="Noto Sans Symbols"/>
              <a:buNone/>
            </a:pPr>
            <a:endParaRPr sz="1400" b="0" i="0" u="none" strike="noStrike" cap="none" dirty="0">
              <a:solidFill>
                <a:schemeClr val="dk1"/>
              </a:solidFill>
              <a:latin typeface="Georgia"/>
              <a:ea typeface="Calibri"/>
              <a:cs typeface="Georgia"/>
              <a:sym typeface="Calibri"/>
            </a:endParaRPr>
          </a:p>
          <a:p>
            <a:pPr marL="558800" marR="0" lvl="1" indent="-215900" algn="l" rtl="0">
              <a:lnSpc>
                <a:spcPct val="100000"/>
              </a:lnSpc>
              <a:spcBef>
                <a:spcPts val="0"/>
              </a:spcBef>
              <a:spcAft>
                <a:spcPts val="0"/>
              </a:spcAft>
              <a:buClr>
                <a:schemeClr val="dk1"/>
              </a:buClr>
              <a:buSzPts val="1400"/>
              <a:buFont typeface="Noto Sans Symbols"/>
              <a:buChar char="✓"/>
            </a:pPr>
            <a:r>
              <a:rPr lang="fr" sz="1400" b="0" i="0" u="none" strike="noStrike" cap="none" dirty="0">
                <a:solidFill>
                  <a:schemeClr val="dk1"/>
                </a:solidFill>
                <a:latin typeface="Georgia"/>
                <a:ea typeface="Calibri"/>
                <a:cs typeface="Georgia"/>
                <a:sym typeface="Calibri"/>
              </a:rPr>
              <a:t>Sur les sites des Offices de Tourisme locaux</a:t>
            </a:r>
            <a:endParaRPr sz="1100" b="0" i="0" u="none" strike="noStrike" cap="none" dirty="0">
              <a:solidFill>
                <a:srgbClr val="000000"/>
              </a:solidFill>
              <a:latin typeface="Georgia"/>
              <a:cs typeface="Georgia"/>
              <a:sym typeface="Arial"/>
            </a:endParaRPr>
          </a:p>
          <a:p>
            <a:pPr marL="558800" marR="0" lvl="1" indent="-127000" algn="l" rtl="0">
              <a:lnSpc>
                <a:spcPct val="100000"/>
              </a:lnSpc>
              <a:spcBef>
                <a:spcPts val="0"/>
              </a:spcBef>
              <a:spcAft>
                <a:spcPts val="0"/>
              </a:spcAft>
              <a:buClr>
                <a:schemeClr val="dk1"/>
              </a:buClr>
              <a:buSzPts val="1400"/>
              <a:buFont typeface="Noto Sans Symbols"/>
              <a:buNone/>
            </a:pPr>
            <a:endParaRPr sz="1400" b="0" i="0" u="none" strike="noStrike" cap="none" dirty="0">
              <a:solidFill>
                <a:schemeClr val="dk1"/>
              </a:solidFill>
              <a:latin typeface="Georgia"/>
              <a:ea typeface="Calibri"/>
              <a:cs typeface="Georgia"/>
              <a:sym typeface="Calibri"/>
            </a:endParaRPr>
          </a:p>
          <a:p>
            <a:pPr marL="558800" marR="0" lvl="1" indent="-215900" algn="l" rtl="0">
              <a:lnSpc>
                <a:spcPct val="100000"/>
              </a:lnSpc>
              <a:spcBef>
                <a:spcPts val="0"/>
              </a:spcBef>
              <a:spcAft>
                <a:spcPts val="0"/>
              </a:spcAft>
              <a:buClr>
                <a:schemeClr val="dk1"/>
              </a:buClr>
              <a:buSzPts val="1400"/>
              <a:buFont typeface="Noto Sans Symbols"/>
              <a:buChar char="✓"/>
            </a:pPr>
            <a:r>
              <a:rPr lang="fr" sz="1400" b="0" i="0" u="none" strike="noStrike" cap="none" dirty="0">
                <a:solidFill>
                  <a:schemeClr val="dk1"/>
                </a:solidFill>
                <a:latin typeface="Georgia"/>
                <a:ea typeface="Calibri"/>
                <a:cs typeface="Georgia"/>
                <a:sym typeface="Calibri"/>
              </a:rPr>
              <a:t>Par les annonces affichées localement (panneaux d’affichage dans les universités, dans les commerces de proximité…)</a:t>
            </a:r>
            <a:endParaRPr sz="1100" b="0" i="0" u="none" strike="noStrike" cap="none" dirty="0">
              <a:solidFill>
                <a:srgbClr val="000000"/>
              </a:solidFill>
              <a:latin typeface="Georgia"/>
              <a:cs typeface="Georgia"/>
              <a:sym typeface="Arial"/>
            </a:endParaRPr>
          </a:p>
          <a:p>
            <a:pPr marL="558800" marR="0" lvl="1" indent="-127000" algn="l" rtl="0">
              <a:lnSpc>
                <a:spcPct val="100000"/>
              </a:lnSpc>
              <a:spcBef>
                <a:spcPts val="0"/>
              </a:spcBef>
              <a:spcAft>
                <a:spcPts val="0"/>
              </a:spcAft>
              <a:buClr>
                <a:schemeClr val="dk1"/>
              </a:buClr>
              <a:buSzPts val="1400"/>
              <a:buFont typeface="Noto Sans Symbols"/>
              <a:buNone/>
            </a:pPr>
            <a:endParaRPr sz="1400" b="0" i="0" u="none" strike="noStrike" cap="none" dirty="0">
              <a:solidFill>
                <a:schemeClr val="dk1"/>
              </a:solidFill>
              <a:latin typeface="Calibri"/>
              <a:ea typeface="Calibri"/>
              <a:cs typeface="Calibri"/>
              <a:sym typeface="Calibri"/>
            </a:endParaRPr>
          </a:p>
        </p:txBody>
      </p:sp>
      <p:sp>
        <p:nvSpPr>
          <p:cNvPr id="2" name="Rectangle 1"/>
          <p:cNvSpPr/>
          <p:nvPr/>
        </p:nvSpPr>
        <p:spPr>
          <a:xfrm>
            <a:off x="430734" y="4114770"/>
            <a:ext cx="7085400" cy="307777"/>
          </a:xfrm>
          <a:prstGeom prst="rect">
            <a:avLst/>
          </a:prstGeom>
        </p:spPr>
        <p:txBody>
          <a:bodyPr wrap="square">
            <a:spAutoFit/>
          </a:bodyPr>
          <a:lstStyle/>
          <a:p>
            <a:pPr marL="342900" lvl="1">
              <a:buClr>
                <a:schemeClr val="dk1"/>
              </a:buClr>
              <a:buSzPts val="1400"/>
            </a:pPr>
            <a:r>
              <a:rPr lang="fr" b="1" dirty="0">
                <a:solidFill>
                  <a:schemeClr val="accent1">
                    <a:lumMod val="75000"/>
                  </a:schemeClr>
                </a:solidFill>
                <a:latin typeface="Georgia"/>
                <a:ea typeface="Calibri"/>
                <a:cs typeface="Georgia"/>
                <a:sym typeface="Calibri"/>
              </a:rPr>
              <a:t>N’hésitez pas à en parler à vos collègues et à votre institution d’accueil.</a:t>
            </a:r>
          </a:p>
        </p:txBody>
      </p:sp>
      <p:pic>
        <p:nvPicPr>
          <p:cNvPr id="6" name="Image 5"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476" y="4054816"/>
            <a:ext cx="606598" cy="529560"/>
          </a:xfrm>
          <a:prstGeom prst="rect">
            <a:avLst/>
          </a:prstGeom>
        </p:spPr>
      </p:pic>
      <p:pic>
        <p:nvPicPr>
          <p:cNvPr id="14" name="Image 13"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6" name="Image 15"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7" name="Image 16"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Été">
      <a:dk1>
        <a:sysClr val="windowText" lastClr="000000"/>
      </a:dk1>
      <a:lt1>
        <a:sysClr val="window" lastClr="FFFFFF"/>
      </a:lt1>
      <a:dk2>
        <a:srgbClr val="D16207"/>
      </a:dk2>
      <a:lt2>
        <a:srgbClr val="F0B31E"/>
      </a:lt2>
      <a:accent1>
        <a:srgbClr val="51A6C2"/>
      </a:accent1>
      <a:accent2>
        <a:srgbClr val="51C2A9"/>
      </a:accent2>
      <a:accent3>
        <a:srgbClr val="7EC251"/>
      </a:accent3>
      <a:accent4>
        <a:srgbClr val="E1DC53"/>
      </a:accent4>
      <a:accent5>
        <a:srgbClr val="B54721"/>
      </a:accent5>
      <a:accent6>
        <a:srgbClr val="A16BB1"/>
      </a:accent6>
      <a:hlink>
        <a:srgbClr val="A40A06"/>
      </a:hlink>
      <a:folHlink>
        <a:srgbClr val="837F1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1630</TotalTime>
  <Words>3754</Words>
  <Application>Microsoft Office PowerPoint</Application>
  <PresentationFormat>Affichage à l'écran (16:9)</PresentationFormat>
  <Paragraphs>439</Paragraphs>
  <Slides>27</Slides>
  <Notes>21</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Simple Light</vt:lpstr>
      <vt:lpstr> CHERCHEURS EN MOBILITÉ : VOTRE GUIDE LOGEMENT  Mieux comprendre les règles de la location en France.</vt:lpstr>
      <vt:lpstr>Trouver un logement </vt:lpstr>
      <vt:lpstr>Présentation PowerPoint</vt:lpstr>
      <vt:lpstr>1.1 Durée de séjour/situation familiale</vt:lpstr>
      <vt:lpstr>1.2 Logement meublé ou non meublé </vt:lpstr>
      <vt:lpstr>1.2 Durées des contrats de location meublée ou non meublée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CHERCHEURS EN MOBILITÉ : VOTRE GUIDE LOGEMENT  Mieux comprendre les règles de la location en France.</dc:title>
  <dc:creator>Marjolaine Le Gallo</dc:creator>
  <cp:lastModifiedBy>Marjolaine Le Gallo</cp:lastModifiedBy>
  <cp:revision>83</cp:revision>
  <cp:lastPrinted>2018-06-24T10:00:37Z</cp:lastPrinted>
  <dcterms:modified xsi:type="dcterms:W3CDTF">2019-04-24T08:22:35Z</dcterms:modified>
</cp:coreProperties>
</file>